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66"/>
  </p:notesMasterIdLst>
  <p:sldIdLst>
    <p:sldId id="256" r:id="rId2"/>
    <p:sldId id="257" r:id="rId3"/>
    <p:sldId id="258" r:id="rId4"/>
    <p:sldId id="259" r:id="rId5"/>
    <p:sldId id="260" r:id="rId6"/>
    <p:sldId id="262" r:id="rId7"/>
    <p:sldId id="263" r:id="rId8"/>
    <p:sldId id="261" r:id="rId9"/>
    <p:sldId id="264" r:id="rId10"/>
    <p:sldId id="265" r:id="rId11"/>
    <p:sldId id="266" r:id="rId12"/>
    <p:sldId id="267" r:id="rId13"/>
    <p:sldId id="268" r:id="rId14"/>
    <p:sldId id="270" r:id="rId15"/>
    <p:sldId id="269" r:id="rId16"/>
    <p:sldId id="271" r:id="rId17"/>
    <p:sldId id="272" r:id="rId18"/>
    <p:sldId id="273" r:id="rId19"/>
    <p:sldId id="275" r:id="rId20"/>
    <p:sldId id="274"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6" r:id="rId41"/>
    <p:sldId id="295"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62" autoAdjust="0"/>
    <p:restoredTop sz="97849" autoAdjust="0"/>
  </p:normalViewPr>
  <p:slideViewPr>
    <p:cSldViewPr>
      <p:cViewPr varScale="1">
        <p:scale>
          <a:sx n="71" d="100"/>
          <a:sy n="71" d="100"/>
        </p:scale>
        <p:origin x="-135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7D9526-AF29-43DC-B5E9-FD22F2873561}" type="datetimeFigureOut">
              <a:rPr lang="el-GR" smtClean="0"/>
              <a:pPr/>
              <a:t>19/2/2012</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F9240E-927E-4CAB-ABC9-FAADA57704D0}"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8" name="27 - Θέση ημερομηνίας"/>
          <p:cNvSpPr>
            <a:spLocks noGrp="1"/>
          </p:cNvSpPr>
          <p:nvPr>
            <p:ph type="dt" sz="half" idx="10"/>
          </p:nvPr>
        </p:nvSpPr>
        <p:spPr/>
        <p:txBody>
          <a:bodyPr/>
          <a:lstStyle>
            <a:extLst/>
          </a:lstStyle>
          <a:p>
            <a:fld id="{3C8C9BAB-7B26-4E6C-B479-5A9D5E0850F4}" type="datetimeFigureOut">
              <a:rPr lang="el-GR" smtClean="0"/>
              <a:pPr/>
              <a:t>19/2/2012</a:t>
            </a:fld>
            <a:endParaRPr lang="el-GR"/>
          </a:p>
        </p:txBody>
      </p:sp>
      <p:sp>
        <p:nvSpPr>
          <p:cNvPr id="17" name="16 - Θέση υποσέλιδου"/>
          <p:cNvSpPr>
            <a:spLocks noGrp="1"/>
          </p:cNvSpPr>
          <p:nvPr>
            <p:ph type="ftr" sz="quarter" idx="11"/>
          </p:nvPr>
        </p:nvSpPr>
        <p:spPr/>
        <p:txBody>
          <a:bodyPr/>
          <a:lstStyle>
            <a:extLst/>
          </a:lstStyle>
          <a:p>
            <a:endParaRPr lang="el-GR"/>
          </a:p>
        </p:txBody>
      </p:sp>
      <p:sp>
        <p:nvSpPr>
          <p:cNvPr id="29" name="28 - Θέση αριθμού διαφάνειας"/>
          <p:cNvSpPr>
            <a:spLocks noGrp="1"/>
          </p:cNvSpPr>
          <p:nvPr>
            <p:ph type="sldNum" sz="quarter" idx="12"/>
          </p:nvPr>
        </p:nvSpPr>
        <p:spPr/>
        <p:txBody>
          <a:bodyPr/>
          <a:lstStyle>
            <a:extLst/>
          </a:lstStyle>
          <a:p>
            <a:fld id="{493D8113-7368-4585-BDBF-1252AF085E8E}" type="slidenum">
              <a:rPr lang="el-GR" smtClean="0"/>
              <a:pPr/>
              <a:t>‹#›</a:t>
            </a:fld>
            <a:endParaRPr lang="el-GR"/>
          </a:p>
        </p:txBody>
      </p:sp>
      <p:sp>
        <p:nvSpPr>
          <p:cNvPr id="32" name="31 - Ορθογώνιο"/>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 Ορθογώνιο"/>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 Ορθογώνιο"/>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 Ορθογώνιο"/>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 Ορθογώνιο"/>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 Τίτλος"/>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56" name="55 - Ορθογώνιο"/>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 Ορθογώνιο"/>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 Ορθογώνιο"/>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 Ορθογώνιο"/>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3C8C9BAB-7B26-4E6C-B479-5A9D5E0850F4}" type="datetimeFigureOut">
              <a:rPr lang="el-GR" smtClean="0"/>
              <a:pPr/>
              <a:t>19/2/2012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493D8113-7368-4585-BDBF-1252AF085E8E}"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981200" cy="5851525"/>
          </a:xfrm>
        </p:spPr>
        <p:txBody>
          <a:bodyPr vert="eaVert" anchor="ct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274639"/>
            <a:ext cx="58674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3C8C9BAB-7B26-4E6C-B479-5A9D5E0850F4}" type="datetimeFigureOut">
              <a:rPr lang="el-GR" smtClean="0"/>
              <a:pPr/>
              <a:t>19/2/2012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493D8113-7368-4585-BDBF-1252AF085E8E}"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3C8C9BAB-7B26-4E6C-B479-5A9D5E0850F4}" type="datetimeFigureOut">
              <a:rPr lang="el-GR" smtClean="0"/>
              <a:pPr/>
              <a:t>19/2/2012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493D8113-7368-4585-BDBF-1252AF085E8E}"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14" name="13 - Ελεύθερη σχεδίαση"/>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 Ελεύθερη σχεδίαση"/>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 Ελεύθερη σχεδίαση"/>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 Ελεύθερη σχεδίαση"/>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 Ελεύθερη σχεδίαση"/>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 Ελεύθερη σχεδίαση"/>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 Ελεύθερη σχεδίαση"/>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 Ελεύθερη σχεδίαση"/>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 Ελεύθερη σχεδίαση"/>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 Ελεύθερη σχεδίαση"/>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 Ελεύθερη σχεδίαση"/>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 Ελεύθερη σχεδίαση"/>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 Ελεύθερη σχεδίαση"/>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 Ελεύθερη σχεδίαση"/>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 Ελεύθερη σχεδίαση"/>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 Θέση κειμένου"/>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3C8C9BAB-7B26-4E6C-B479-5A9D5E0850F4}" type="datetimeFigureOut">
              <a:rPr lang="el-GR" smtClean="0"/>
              <a:pPr/>
              <a:t>19/2/2012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493D8113-7368-4585-BDBF-1252AF085E8E}" type="slidenum">
              <a:rPr lang="el-GR" smtClean="0"/>
              <a:pPr/>
              <a:t>‹#›</a:t>
            </a:fld>
            <a:endParaRPr lang="el-GR"/>
          </a:p>
        </p:txBody>
      </p:sp>
      <p:sp>
        <p:nvSpPr>
          <p:cNvPr id="7" name="6 - Ορθογώνιο"/>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l-GR" smtClean="0"/>
              <a:t>Kλικ για επεξεργασία του τίτλου</a:t>
            </a:r>
            <a:endParaRPr kumimoji="0" lang="en-US"/>
          </a:p>
        </p:txBody>
      </p:sp>
      <p:sp>
        <p:nvSpPr>
          <p:cNvPr id="8" name="7 - Ορθογώνιο"/>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 Ορθογώνιο"/>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 Ορθογώνιο"/>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Ορθογώνιο"/>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 Ορθογώνιο"/>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2064"/>
            <a:ext cx="8229600" cy="9144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3C8C9BAB-7B26-4E6C-B479-5A9D5E0850F4}" type="datetimeFigureOut">
              <a:rPr lang="el-GR" smtClean="0"/>
              <a:pPr/>
              <a:t>19/2/2012</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493D8113-7368-4585-BDBF-1252AF085E8E}"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5" name="24 - Ορθογώνιο"/>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504824" y="512064"/>
            <a:ext cx="7772400" cy="914400"/>
          </a:xfrm>
        </p:spPr>
        <p:txBody>
          <a:bodyPr anchor="t"/>
          <a:lstStyle>
            <a:lvl1pPr>
              <a:defRPr sz="400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3C8C9BAB-7B26-4E6C-B479-5A9D5E0850F4}" type="datetimeFigureOut">
              <a:rPr lang="el-GR" smtClean="0"/>
              <a:pPr/>
              <a:t>19/2/2012</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493D8113-7368-4585-BDBF-1252AF085E8E}" type="slidenum">
              <a:rPr lang="el-GR" smtClean="0"/>
              <a:pPr/>
              <a:t>‹#›</a:t>
            </a:fld>
            <a:endParaRPr lang="el-GR"/>
          </a:p>
        </p:txBody>
      </p:sp>
      <p:sp>
        <p:nvSpPr>
          <p:cNvPr id="16" name="15 - Ορθογώνιο"/>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 Ορθογώνιο"/>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 Ορθογώνιο"/>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 Ορθογώνιο"/>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 Ορθογώνιο"/>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 Ορθογώνιο"/>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 Ορθογώνιο"/>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 Ορθογώνιο"/>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 Ορθογώνιο"/>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512064"/>
            <a:ext cx="7772400" cy="914400"/>
          </a:xfrm>
        </p:spPr>
        <p:txBody>
          <a:bodyPr/>
          <a:lstStyle>
            <a:lvl1pPr>
              <a:defRPr sz="4000" cap="none" baseline="0"/>
            </a:lvl1pPr>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3C8C9BAB-7B26-4E6C-B479-5A9D5E0850F4}" type="datetimeFigureOut">
              <a:rPr lang="el-GR" smtClean="0"/>
              <a:pPr/>
              <a:t>19/2/2012</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493D8113-7368-4585-BDBF-1252AF085E8E}"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3C8C9BAB-7B26-4E6C-B479-5A9D5E0850F4}" type="datetimeFigureOut">
              <a:rPr lang="el-GR" smtClean="0"/>
              <a:pPr/>
              <a:t>19/2/2012</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493D8113-7368-4585-BDBF-1252AF085E8E}"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73050"/>
            <a:ext cx="8229600" cy="1162050"/>
          </a:xfrm>
        </p:spPr>
        <p:txBody>
          <a:bodyPr anchor="ctr"/>
          <a:lstStyle>
            <a:lvl1pPr algn="l">
              <a:buNone/>
              <a:defRPr sz="3600" b="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3C8C9BAB-7B26-4E6C-B479-5A9D5E0850F4}" type="datetimeFigureOut">
              <a:rPr lang="el-GR" smtClean="0"/>
              <a:pPr/>
              <a:t>19/2/2012</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493D8113-7368-4585-BDBF-1252AF085E8E}"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8" name="7 - Ορθογώνιο"/>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 Ευθεία γραμμή σύνδεσης"/>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 Ομάδα"/>
          <p:cNvGrpSpPr/>
          <p:nvPr/>
        </p:nvGrpSpPr>
        <p:grpSpPr>
          <a:xfrm rot="5400000">
            <a:off x="8514581" y="1219200"/>
            <a:ext cx="132763" cy="128466"/>
            <a:chOff x="6668087" y="1297746"/>
            <a:chExt cx="161840" cy="156602"/>
          </a:xfrm>
        </p:grpSpPr>
        <p:cxnSp>
          <p:nvCxnSpPr>
            <p:cNvPr id="15" name="14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 Τίτλος"/>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grpSp>
        <p:nvGrpSpPr>
          <p:cNvPr id="14" name="13 - Ομάδα"/>
          <p:cNvGrpSpPr/>
          <p:nvPr/>
        </p:nvGrpSpPr>
        <p:grpSpPr>
          <a:xfrm rot="5400000">
            <a:off x="8666981" y="1371600"/>
            <a:ext cx="132763" cy="128466"/>
            <a:chOff x="6668087" y="1297746"/>
            <a:chExt cx="161840" cy="156602"/>
          </a:xfrm>
        </p:grpSpPr>
        <p:cxnSp>
          <p:nvCxnSpPr>
            <p:cNvPr id="11" name="10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 Ομάδα"/>
          <p:cNvGrpSpPr/>
          <p:nvPr/>
        </p:nvGrpSpPr>
        <p:grpSpPr>
          <a:xfrm rot="5400000">
            <a:off x="8320088" y="1474763"/>
            <a:ext cx="132763" cy="128466"/>
            <a:chOff x="6668087" y="1297746"/>
            <a:chExt cx="161840" cy="156602"/>
          </a:xfrm>
        </p:grpSpPr>
        <p:cxnSp>
          <p:nvCxnSpPr>
            <p:cNvPr id="19" name="18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 Θέση ημερομηνίας"/>
          <p:cNvSpPr>
            <a:spLocks noGrp="1"/>
          </p:cNvSpPr>
          <p:nvPr>
            <p:ph type="dt" sz="half" idx="10"/>
          </p:nvPr>
        </p:nvSpPr>
        <p:spPr>
          <a:xfrm>
            <a:off x="6477000" y="55499"/>
            <a:ext cx="2133600" cy="365125"/>
          </a:xfrm>
        </p:spPr>
        <p:txBody>
          <a:bodyPr/>
          <a:lstStyle>
            <a:extLst/>
          </a:lstStyle>
          <a:p>
            <a:fld id="{3C8C9BAB-7B26-4E6C-B479-5A9D5E0850F4}" type="datetimeFigureOut">
              <a:rPr lang="el-GR" smtClean="0"/>
              <a:pPr/>
              <a:t>19/2/2012</a:t>
            </a:fld>
            <a:endParaRPr lang="el-GR"/>
          </a:p>
        </p:txBody>
      </p:sp>
      <p:sp>
        <p:nvSpPr>
          <p:cNvPr id="6" name="5 - Θέση υποσέλιδου"/>
          <p:cNvSpPr>
            <a:spLocks noGrp="1"/>
          </p:cNvSpPr>
          <p:nvPr>
            <p:ph type="ftr" sz="quarter" idx="11"/>
          </p:nvPr>
        </p:nvSpPr>
        <p:spPr>
          <a:xfrm>
            <a:off x="914400" y="55499"/>
            <a:ext cx="5562600" cy="365125"/>
          </a:xfrm>
        </p:spPr>
        <p:txBody>
          <a:bodyPr/>
          <a:lstStyle>
            <a:extLst/>
          </a:lstStyle>
          <a:p>
            <a:endParaRPr lang="el-GR"/>
          </a:p>
        </p:txBody>
      </p:sp>
      <p:sp>
        <p:nvSpPr>
          <p:cNvPr id="7" name="6 - Θέση αριθμού διαφάνειας"/>
          <p:cNvSpPr>
            <a:spLocks noGrp="1"/>
          </p:cNvSpPr>
          <p:nvPr>
            <p:ph type="sldNum" sz="quarter" idx="12"/>
          </p:nvPr>
        </p:nvSpPr>
        <p:spPr>
          <a:xfrm>
            <a:off x="8610600" y="55499"/>
            <a:ext cx="457200" cy="365125"/>
          </a:xfrm>
        </p:spPr>
        <p:txBody>
          <a:bodyPr/>
          <a:lstStyle>
            <a:extLst/>
          </a:lstStyle>
          <a:p>
            <a:fld id="{493D8113-7368-4585-BDBF-1252AF085E8E}"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 Ορθογώνιο"/>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Ορθογώνιο"/>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Ορθογώνιο"/>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Ορθογώνιο"/>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Ορθογώνιο"/>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 Ορθογώνιο"/>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 Ορθογώνιο"/>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 Ορθογώνιο"/>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 Ορθογώνιο"/>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 Θέση τίτλου"/>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3C8C9BAB-7B26-4E6C-B479-5A9D5E0850F4}" type="datetimeFigureOut">
              <a:rPr lang="el-GR" smtClean="0"/>
              <a:pPr/>
              <a:t>19/2/2012</a:t>
            </a:fld>
            <a:endParaRPr lang="el-GR"/>
          </a:p>
        </p:txBody>
      </p:sp>
      <p:sp>
        <p:nvSpPr>
          <p:cNvPr id="3" name="2 - Θέση υποσέλιδου"/>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l-GR"/>
          </a:p>
        </p:txBody>
      </p:sp>
      <p:sp>
        <p:nvSpPr>
          <p:cNvPr id="23" name="22 - Θέση αριθμού διαφάνειας"/>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493D8113-7368-4585-BDBF-1252AF085E8E}"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el.wikipedia.org/w/index.php?title=%CE%9B%CF%85%CE%B3%CE%BA%CE%B7%CF%83%CF%84%CE%AD%CF%82&amp;action=edit&amp;redlink=1" TargetMode="External"/><Relationship Id="rId13" Type="http://schemas.openxmlformats.org/officeDocument/2006/relationships/hyperlink" Target="http://el.wikipedia.org/wiki/%CE%A4%CE%AE%CE%BC%CE%B5%CE%BD%CE%BF%CF%82" TargetMode="External"/><Relationship Id="rId18" Type="http://schemas.openxmlformats.org/officeDocument/2006/relationships/hyperlink" Target="http://el.wikipedia.org/w/index.php?title=%CE%9C%CE%B1%CE%BA%CE%B5%CE%B4%CE%BD%CF%8C%CF%82&amp;action=edit&amp;redlink=1" TargetMode="External"/><Relationship Id="rId26" Type="http://schemas.openxmlformats.org/officeDocument/2006/relationships/hyperlink" Target="http://el.wikipedia.org/wiki/%CE%88%CE%BB%CE%BB%CE%B7%CE%BD" TargetMode="External"/><Relationship Id="rId3" Type="http://schemas.openxmlformats.org/officeDocument/2006/relationships/hyperlink" Target="http://el.wikipedia.org/wiki/%CE%91%CE%BE%CE%B9%CF%8C%CF%82" TargetMode="External"/><Relationship Id="rId21" Type="http://schemas.openxmlformats.org/officeDocument/2006/relationships/hyperlink" Target="http://el.wikipedia.org/wiki/%CE%98%CF%85%CE%AF%CE%B1" TargetMode="External"/><Relationship Id="rId7" Type="http://schemas.openxmlformats.org/officeDocument/2006/relationships/hyperlink" Target="http://el.wikipedia.org/w/index.php?title=%CE%91%CE%BB%CE%BC%CF%89%CF%80%CE%BF%CE%AF&amp;action=edit&amp;redlink=1" TargetMode="External"/><Relationship Id="rId12" Type="http://schemas.openxmlformats.org/officeDocument/2006/relationships/hyperlink" Target="http://el.wikipedia.org/wiki/%CE%94%CF%89%CF%81%CE%B9%CE%B5%CE%AF%CF%82" TargetMode="External"/><Relationship Id="rId17" Type="http://schemas.openxmlformats.org/officeDocument/2006/relationships/hyperlink" Target="http://el.wikipedia.org/w/index.php?title=%CE%95%CE%BB%CE%BB%CE%B1%CE%BD%CE%BF%CE%B4%CE%AF%CE%BA%CE%B5%CF%82&amp;action=edit&amp;redlink=1" TargetMode="External"/><Relationship Id="rId25" Type="http://schemas.openxmlformats.org/officeDocument/2006/relationships/hyperlink" Target="http://el.wikipedia.org/wiki/%CE%91%CE%AF%CE%BF%CE%BB%CE%BF%CF%82" TargetMode="External"/><Relationship Id="rId2" Type="http://schemas.openxmlformats.org/officeDocument/2006/relationships/hyperlink" Target="http://el.wikipedia.org/wiki/%CE%91%CE%BB%CE%B9%CE%AC%CE%BA%CE%BC%CE%BF%CE%BD%CE%B1%CF%82" TargetMode="External"/><Relationship Id="rId16" Type="http://schemas.openxmlformats.org/officeDocument/2006/relationships/hyperlink" Target="http://el.wikipedia.org/wiki/%CE%91%CE%BB%CE%AD%CE%BE%CE%B1%CE%BD%CE%B4%CF%81%CE%BF%CF%82_%CE%91'_%CF%84%CE%B7%CF%82_%CE%9C%CE%B1%CE%BA%CE%B5%CE%B4%CE%BF%CE%BD%CE%AF%CE%B1%CF%82" TargetMode="External"/><Relationship Id="rId20" Type="http://schemas.openxmlformats.org/officeDocument/2006/relationships/hyperlink" Target="http://el.wikipedia.org/wiki/%CE%94%CE%AF%CE%B1%CF%82_(%CE%BC%CF%85%CE%B8%CE%BF%CE%BB%CE%BF%CE%B3%CE%AF%CE%B1)" TargetMode="External"/><Relationship Id="rId1" Type="http://schemas.openxmlformats.org/officeDocument/2006/relationships/slideLayout" Target="../slideLayouts/slideLayout7.xml"/><Relationship Id="rId6" Type="http://schemas.openxmlformats.org/officeDocument/2006/relationships/hyperlink" Target="http://el.wikipedia.org/w/index.php?title=%CE%95%CE%BF%CF%81%CE%B4%CE%B1%CE%AF%CE%BF%CE%B9&amp;action=edit&amp;redlink=1" TargetMode="External"/><Relationship Id="rId11" Type="http://schemas.openxmlformats.org/officeDocument/2006/relationships/hyperlink" Target="http://el.wikipedia.org/wiki/%CE%97%CF%81%CF%8C%CE%B4%CE%BF%CF%84%CE%BF%CF%82" TargetMode="External"/><Relationship Id="rId24" Type="http://schemas.openxmlformats.org/officeDocument/2006/relationships/hyperlink" Target="http://el.wikipedia.org/wiki/%CE%95%CE%BB%CE%BB%CE%AC%CE%BD%CE%B9%CE%BA%CE%BF%CF%82" TargetMode="External"/><Relationship Id="rId5" Type="http://schemas.openxmlformats.org/officeDocument/2006/relationships/hyperlink" Target="http://el.wikipedia.org/w/index.php?title=%CE%95%CE%BB%CE%B9%CE%BC%CE%B9%CF%8E%CF%84%CE%B5%CF%82&amp;action=edit&amp;redlink=1" TargetMode="External"/><Relationship Id="rId15" Type="http://schemas.openxmlformats.org/officeDocument/2006/relationships/hyperlink" Target="http://el.wikipedia.org/wiki/%CE%9F%CE%BB%CF%85%CE%BC%CF%80%CE%B9%CE%B1%CE%BA%CE%BF%CE%AF_%CE%B1%CE%B3%CF%8E%CE%BD%CE%B5%CF%82_%CF%83%CF%84%CE%B7%CE%BD_%CE%B1%CF%81%CF%87%CE%B1%CE%B9%CF%8C%CF%84%CE%B7%CF%84%CE%B1" TargetMode="External"/><Relationship Id="rId23" Type="http://schemas.openxmlformats.org/officeDocument/2006/relationships/hyperlink" Target="http://el.wikipedia.org/wiki/%CE%A0%CF%8D%CF%81%CF%81%CE%B1" TargetMode="External"/><Relationship Id="rId10" Type="http://schemas.openxmlformats.org/officeDocument/2006/relationships/hyperlink" Target="http://el.wikipedia.org/wiki/%CE%99%CE%BB%CE%BB%CF%85%CF%81%CE%B9%CE%BF%CE%AF" TargetMode="External"/><Relationship Id="rId19" Type="http://schemas.openxmlformats.org/officeDocument/2006/relationships/hyperlink" Target="http://el.wikipedia.org/wiki/%CE%97%CF%83%CE%AF%CE%BF%CE%B4%CE%BF%CF%82" TargetMode="External"/><Relationship Id="rId4" Type="http://schemas.openxmlformats.org/officeDocument/2006/relationships/hyperlink" Target="http://el.wikipedia.org/wiki/%CE%A0%CE%B5%CE%BB%CE%B1%CE%B3%CF%8C%CE%BD%CE%B5%CF%82" TargetMode="External"/><Relationship Id="rId9" Type="http://schemas.openxmlformats.org/officeDocument/2006/relationships/hyperlink" Target="http://el.wikipedia.org/wiki/%CE%92%CE%B1%CF%83%CE%AF%CE%BB%CE%B5%CE%B9%CE%BF_%CF%84%CE%B7%CF%82_%CE%9C%CE%B1%CE%BA%CE%B5%CE%B4%CE%BF%CE%BD%CE%AF%CE%B1%CF%82" TargetMode="External"/><Relationship Id="rId14" Type="http://schemas.openxmlformats.org/officeDocument/2006/relationships/hyperlink" Target="http://el.wikipedia.org/wiki/%CE%91%CF%81%CF%87%CE%B1%CE%AF%CE%B1_%CE%9C%CE%B1%CE%BA%CE%B5%CE%B4%CE%BF%CE%BD%CE%B9%CE%BA%CE%AE_%CE%B3%CE%BB%CF%8E%CF%83%CF%83%CE%B1" TargetMode="External"/><Relationship Id="rId22" Type="http://schemas.openxmlformats.org/officeDocument/2006/relationships/hyperlink" Target="http://el.wikipedia.org/wiki/%CE%94%CE%B5%CF%85%CE%BA%CE%B1%CE%BB%CE%AF%CF%89%CE%BD%CE%B1%CF%82"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greekcook.gr/term/karoto"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hyperlink" Target="http://www.youtube.com/watch?v=3WJ4zWEyPN8&amp;feature=related" TargetMode="External"/><Relationship Id="rId3" Type="http://schemas.openxmlformats.org/officeDocument/2006/relationships/hyperlink" Target="http://www.youtube.com/watch?v=8zrSGV5nWIg" TargetMode="External"/><Relationship Id="rId7" Type="http://schemas.openxmlformats.org/officeDocument/2006/relationships/hyperlink" Target="http://www.youtube.com/watch?v=jEDFm_3vb70" TargetMode="External"/><Relationship Id="rId2" Type="http://schemas.openxmlformats.org/officeDocument/2006/relationships/hyperlink" Target="http://www.youtube.com/watch?v=2j-8ARQBfLg" TargetMode="External"/><Relationship Id="rId1" Type="http://schemas.openxmlformats.org/officeDocument/2006/relationships/slideLayout" Target="../slideLayouts/slideLayout7.xml"/><Relationship Id="rId6" Type="http://schemas.openxmlformats.org/officeDocument/2006/relationships/hyperlink" Target="http://www.youtube.com/watch?v=zfIwWdIWAgU" TargetMode="External"/><Relationship Id="rId5" Type="http://schemas.openxmlformats.org/officeDocument/2006/relationships/hyperlink" Target="http://www.youtube.com/watch?v=c31Zrdx6tm4" TargetMode="External"/><Relationship Id="rId4" Type="http://schemas.openxmlformats.org/officeDocument/2006/relationships/hyperlink" Target="http://www.youtube.com/watch?v=gyEr8xst0sc"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hyperlink" Target="http://www.youtube.com/watch?v=iK2fkApKocY" TargetMode="External"/><Relationship Id="rId3" Type="http://schemas.openxmlformats.org/officeDocument/2006/relationships/hyperlink" Target="http://www.youtube.com/watch?v=U-QGU4AM7gM" TargetMode="External"/><Relationship Id="rId7" Type="http://schemas.openxmlformats.org/officeDocument/2006/relationships/hyperlink" Target="http://www.youtube.com/watch?v=8LJHodog9jY&amp;feature=related" TargetMode="External"/><Relationship Id="rId2" Type="http://schemas.openxmlformats.org/officeDocument/2006/relationships/hyperlink" Target="http://www.youtube.com/watch?v=maCF50QjQmE" TargetMode="External"/><Relationship Id="rId1" Type="http://schemas.openxmlformats.org/officeDocument/2006/relationships/slideLayout" Target="../slideLayouts/slideLayout7.xml"/><Relationship Id="rId6" Type="http://schemas.openxmlformats.org/officeDocument/2006/relationships/hyperlink" Target="http://www.youtube.com/watch?v=_h2x947vNPs&amp;feature=related" TargetMode="External"/><Relationship Id="rId5" Type="http://schemas.openxmlformats.org/officeDocument/2006/relationships/hyperlink" Target="http://www.youtube.com/watch?v=t8tyY1QxMWQ" TargetMode="External"/><Relationship Id="rId4" Type="http://schemas.openxmlformats.org/officeDocument/2006/relationships/hyperlink" Target="http://www.youtube.com/watch?v=NP0qRnG_1ck" TargetMode="External"/><Relationship Id="rId9" Type="http://schemas.openxmlformats.org/officeDocument/2006/relationships/hyperlink" Target="http://www.youtube.com/watch?v=ypnd6ZzhU8E&amp;feature=related"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el.wikipedia.org/wiki/5%CE%BF%CF%82_%CE%B1%CE%B9%CF%8E%CE%BD%CE%B1%CF%82_%CF%80.%CE%A7." TargetMode="External"/><Relationship Id="rId13" Type="http://schemas.openxmlformats.org/officeDocument/2006/relationships/hyperlink" Target="http://el.wikipedia.org/wiki/%CE%94%CF%89%CF%81%CE%B9%CE%BA%CE%AE_%CE%B4%CE%B9%CE%AC%CE%BB%CE%B5%CE%BA%CF%84%CE%BF%CF%82" TargetMode="External"/><Relationship Id="rId3" Type="http://schemas.openxmlformats.org/officeDocument/2006/relationships/hyperlink" Target="http://el.wikipedia.org/wiki/%CE%9C%CE%B1%CE%BA%CE%B5%CE%B4%CE%BF%CE%BD%CE%B9%CE%BA%CF%8C_%CE%B2%CE%B1%CF%83%CE%AF%CE%BB%CE%B5%CE%B9%CE%BF" TargetMode="External"/><Relationship Id="rId7" Type="http://schemas.openxmlformats.org/officeDocument/2006/relationships/hyperlink" Target="http://el.wikipedia.org/wiki/%CE%97%CF%83%CF%8D%CF%87%CE%B9%CE%BF%CF%82_%CE%BF_%CE%91%CE%BB%CE%B5%CE%BE%CE%B1%CE%BD%CE%B4%CF%81%CE%B5%CF%8D%CF%82" TargetMode="External"/><Relationship Id="rId12" Type="http://schemas.openxmlformats.org/officeDocument/2006/relationships/hyperlink" Target="http://el.wikipedia.org/wiki/1986" TargetMode="External"/><Relationship Id="rId17" Type="http://schemas.openxmlformats.org/officeDocument/2006/relationships/hyperlink" Target="http://el.wikipedia.org/wiki/1993" TargetMode="External"/><Relationship Id="rId2" Type="http://schemas.openxmlformats.org/officeDocument/2006/relationships/hyperlink" Target="http://el.wikipedia.org/wiki/%CE%99%CE%BD%CE%B4%CE%BF%CE%B5%CF%85%CF%81%CF%89%CF%80%CE%B1%CF%8A%CE%BA%CE%AD%CF%82_%CE%B3%CE%BB%CF%8E%CF%83%CF%83%CE%B5%CF%82" TargetMode="External"/><Relationship Id="rId16" Type="http://schemas.openxmlformats.org/officeDocument/2006/relationships/hyperlink" Target="http://el.wikipedia.org/wiki/%CE%9D%CE%BF%CE%BC%CF%8C%CF%82_%CE%A0%CE%AD%CE%BB%CE%BB%CE%B1%CF%82" TargetMode="External"/><Relationship Id="rId1" Type="http://schemas.openxmlformats.org/officeDocument/2006/relationships/slideLayout" Target="../slideLayouts/slideLayout7.xml"/><Relationship Id="rId6" Type="http://schemas.openxmlformats.org/officeDocument/2006/relationships/hyperlink" Target="http://el.wikipedia.org/wiki/%CE%91%CF%84%CF%84%CE%B9%CE%BA%CE%AE_%CE%B4%CE%B9%CE%AC%CE%BB%CE%B5%CE%BA%CF%84%CE%BF%CF%82" TargetMode="External"/><Relationship Id="rId11" Type="http://schemas.openxmlformats.org/officeDocument/2006/relationships/hyperlink" Target="http://el.wikipedia.org/wiki/%CE%A0%CE%AD%CE%BB%CE%BB%CE%B1" TargetMode="External"/><Relationship Id="rId5" Type="http://schemas.openxmlformats.org/officeDocument/2006/relationships/hyperlink" Target="http://el.wikipedia.org/wiki/4%CE%BF%CF%82_%CE%B1%CE%B9%CF%8E%CE%BD%CE%B1%CF%82_%CF%80.%CE%A7." TargetMode="External"/><Relationship Id="rId15" Type="http://schemas.openxmlformats.org/officeDocument/2006/relationships/hyperlink" Target="http://el.wikipedia.org/wiki/%CE%9C%CE%BF%CE%BB%CF%8D%CE%B2%CE%B4%CE%B9%CE%BD%CE%B7_%CF%80%CE%B9%CE%BD%CE%B1%CE%BA%CE%AF%CE%B4%CE%B1" TargetMode="External"/><Relationship Id="rId10" Type="http://schemas.openxmlformats.org/officeDocument/2006/relationships/hyperlink" Target="http://el.wikipedia.org/wiki/%CE%9A%CE%B1%CF%84%CE%AC%CE%B4%CE%B5%CF%83%CE%BC%CE%BF%CF%82_%CF%84%CE%B7%CF%82_%CE%A0%CE%AD%CE%BB%CE%BB%CE%B1%CF%82" TargetMode="External"/><Relationship Id="rId4" Type="http://schemas.openxmlformats.org/officeDocument/2006/relationships/hyperlink" Target="http://el.wikipedia.org/wiki/1%CE%B7_%CF%87%CE%B9%CE%BB%CE%B9%CE%B5%CF%84%CE%AF%CE%B1_%CF%80.%CE%A7." TargetMode="External"/><Relationship Id="rId9" Type="http://schemas.openxmlformats.org/officeDocument/2006/relationships/hyperlink" Target="http://el.wikipedia.org/wiki/%CE%95%CE%BB%CE%BB%CE%B7%CE%BD%CE%B9%CE%BA%CE%AE_%CE%B3%CE%BB%CF%8E%CF%83%CF%83%CE%B1" TargetMode="External"/><Relationship Id="rId14" Type="http://schemas.openxmlformats.org/officeDocument/2006/relationships/hyperlink" Target="http://el.wikipedia.org/w/index.php?title=%CE%9A%CE%B1%CF%84%CE%AC%CE%B4%CE%B5%CF%83%CE%BC%CE%BF%CF%82&amp;action=edit&amp;redlink=1" TargetMode="External"/></Relationships>
</file>

<file path=ppt/slides/_rels/slide50.xml.rels><?xml version="1.0" encoding="UTF-8" standalone="yes"?>
<Relationships xmlns="http://schemas.openxmlformats.org/package/2006/relationships"><Relationship Id="rId8" Type="http://schemas.openxmlformats.org/officeDocument/2006/relationships/hyperlink" Target="http://www.youtube.com/watch?v=KboDgfxRhrk" TargetMode="External"/><Relationship Id="rId3" Type="http://schemas.openxmlformats.org/officeDocument/2006/relationships/hyperlink" Target="http://www.youtube.com/watch?v=aCwt606dwME" TargetMode="External"/><Relationship Id="rId7" Type="http://schemas.openxmlformats.org/officeDocument/2006/relationships/hyperlink" Target="http://www.youtube.com/watch?v=kPZpicIpc48" TargetMode="External"/><Relationship Id="rId2" Type="http://schemas.openxmlformats.org/officeDocument/2006/relationships/hyperlink" Target="http://www.youtube.com/watch?v=Ue-6PHwB3Es" TargetMode="External"/><Relationship Id="rId1" Type="http://schemas.openxmlformats.org/officeDocument/2006/relationships/slideLayout" Target="../slideLayouts/slideLayout7.xml"/><Relationship Id="rId6" Type="http://schemas.openxmlformats.org/officeDocument/2006/relationships/hyperlink" Target="http://www.youtube.com/watch?v=a4HCTBrKJzY" TargetMode="External"/><Relationship Id="rId5" Type="http://schemas.openxmlformats.org/officeDocument/2006/relationships/hyperlink" Target="http://www.youtube.com/watch?v=GmjRNk1JFhk" TargetMode="External"/><Relationship Id="rId4" Type="http://schemas.openxmlformats.org/officeDocument/2006/relationships/hyperlink" Target="http://www.youtube.com/watch?v=mIY2mEi1PcI"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www.youtube.com/watch?v=iyjuwjb4WCU&amp;feature=related" TargetMode="External"/><Relationship Id="rId3" Type="http://schemas.openxmlformats.org/officeDocument/2006/relationships/hyperlink" Target="http://www.youtube.com/watch?v=da6JjNyZKZQ" TargetMode="External"/><Relationship Id="rId7" Type="http://schemas.openxmlformats.org/officeDocument/2006/relationships/hyperlink" Target="http://www.youtube.com/watch?v=MeRta5Hzy3A&amp;feature=related" TargetMode="External"/><Relationship Id="rId2" Type="http://schemas.openxmlformats.org/officeDocument/2006/relationships/hyperlink" Target="http://www.youtube.com/watch?v=sDkhtsAXvmI&amp;feature=related" TargetMode="External"/><Relationship Id="rId1" Type="http://schemas.openxmlformats.org/officeDocument/2006/relationships/slideLayout" Target="../slideLayouts/slideLayout7.xml"/><Relationship Id="rId6" Type="http://schemas.openxmlformats.org/officeDocument/2006/relationships/hyperlink" Target="http://www.youtube.com/watch?v=mYyDwMFgO8c&amp;feature=related" TargetMode="External"/><Relationship Id="rId11" Type="http://schemas.openxmlformats.org/officeDocument/2006/relationships/hyperlink" Target="http://www.youtube.com/watch?v=8cWzo7X8kf0&amp;feature=related" TargetMode="External"/><Relationship Id="rId5" Type="http://schemas.openxmlformats.org/officeDocument/2006/relationships/hyperlink" Target="http://www.youtube.com/watch?v=LD4Jc2vAtCo&amp;feature=related" TargetMode="External"/><Relationship Id="rId10" Type="http://schemas.openxmlformats.org/officeDocument/2006/relationships/hyperlink" Target="http://www.youtube.com/watch?v=NobGe5eON2U&amp;feature=related" TargetMode="External"/><Relationship Id="rId4" Type="http://schemas.openxmlformats.org/officeDocument/2006/relationships/hyperlink" Target="http://www.youtube.com/watch?v=Up7yVelPWaw&amp;feature=related" TargetMode="External"/><Relationship Id="rId9" Type="http://schemas.openxmlformats.org/officeDocument/2006/relationships/hyperlink" Target="http://www.youtube.com/watch?v=DWYofD84wdo&amp;feature=related"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youtube.com/watch?v=Fmjn2wVkHiE&amp;feature=related" TargetMode="External"/><Relationship Id="rId7" Type="http://schemas.openxmlformats.org/officeDocument/2006/relationships/hyperlink" Target="http://www.youtube.com/watch?v=_-nE_og59o0&amp;feature=related" TargetMode="External"/><Relationship Id="rId2" Type="http://schemas.openxmlformats.org/officeDocument/2006/relationships/hyperlink" Target="http://www.youtube.com/watch?v=LYYmxi3VmfQ&amp;feature=related" TargetMode="External"/><Relationship Id="rId1" Type="http://schemas.openxmlformats.org/officeDocument/2006/relationships/slideLayout" Target="../slideLayouts/slideLayout7.xml"/><Relationship Id="rId6" Type="http://schemas.openxmlformats.org/officeDocument/2006/relationships/hyperlink" Target="http://www.youtube.com/watch?v=vLM5FCQqsZU&amp;feature=related" TargetMode="External"/><Relationship Id="rId5" Type="http://schemas.openxmlformats.org/officeDocument/2006/relationships/hyperlink" Target="http://www.youtube.com/watch?v=WdPGSBPGsEE&amp;feature=related" TargetMode="External"/><Relationship Id="rId4" Type="http://schemas.openxmlformats.org/officeDocument/2006/relationships/hyperlink" Target="http://www.youtube.com/watch?v=iFfWVC-Bb0w&amp;feature=related"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hyperlink" Target="http://el.wikipedia.org/wiki/%CE%9C%CE%B9%CE%BA%CF%81%CE%AC_%CE%91%CF%83%CE%AF%CE%B1" TargetMode="External"/><Relationship Id="rId13" Type="http://schemas.openxmlformats.org/officeDocument/2006/relationships/hyperlink" Target="http://el.wikipedia.org/wiki/%CE%A3%CE%B9%CE%AC%CF%84%CE%B9%CF%83%CF%84%CE%B1" TargetMode="External"/><Relationship Id="rId18" Type="http://schemas.openxmlformats.org/officeDocument/2006/relationships/hyperlink" Target="http://el.wikipedia.org/wiki/%CE%98%CE%B5%CF%83%CF%83%CE%B1%CE%BB%CE%BF%CE%BD%CE%AF%CE%BA%CE%B7" TargetMode="External"/><Relationship Id="rId3" Type="http://schemas.openxmlformats.org/officeDocument/2006/relationships/hyperlink" Target="http://el.wikipedia.org/wiki/%CE%98%CE%B5%CF%83%CF%83%CE%B1%CE%BB%CE%AF%CE%B1" TargetMode="External"/><Relationship Id="rId7" Type="http://schemas.openxmlformats.org/officeDocument/2006/relationships/hyperlink" Target="http://el.wikipedia.org/wiki/%CE%9A%CF%89%CE%BD%CF%83%CF%84%CE%B1%CE%BD%CF%84%CE%B9%CE%BD%CE%BF%CF%8D%CF%80%CE%BF%CE%BB%CE%B7" TargetMode="External"/><Relationship Id="rId12" Type="http://schemas.openxmlformats.org/officeDocument/2006/relationships/hyperlink" Target="http://el.wikipedia.org/wiki/%CE%9A%CE%BF%CE%B6%CE%AC%CE%BD%CE%B7" TargetMode="External"/><Relationship Id="rId17" Type="http://schemas.openxmlformats.org/officeDocument/2006/relationships/hyperlink" Target="http://el.wikipedia.org/wiki/%CE%A7%CE%B1%CE%BB%CE%BA%CE%B9%CE%B4%CE%B9%CE%BA%CE%AE" TargetMode="External"/><Relationship Id="rId2" Type="http://schemas.openxmlformats.org/officeDocument/2006/relationships/hyperlink" Target="http://el.wikipedia.org/wiki/%CE%89%CF%80%CE%B5%CE%B9%CF%81%CE%BF%CF%82" TargetMode="External"/><Relationship Id="rId16" Type="http://schemas.openxmlformats.org/officeDocument/2006/relationships/hyperlink" Target="http://el.wikipedia.org/wiki/%CE%9C%CF%80%CE%BF%CF%8D%CE%BB%CE%B5%CF%82" TargetMode="External"/><Relationship Id="rId1" Type="http://schemas.openxmlformats.org/officeDocument/2006/relationships/slideLayout" Target="../slideLayouts/slideLayout7.xml"/><Relationship Id="rId6" Type="http://schemas.openxmlformats.org/officeDocument/2006/relationships/hyperlink" Target="http://el.wikipedia.org/wiki/%CE%98%CF%81%CE%AC%CE%BA%CE%B7" TargetMode="External"/><Relationship Id="rId11" Type="http://schemas.openxmlformats.org/officeDocument/2006/relationships/hyperlink" Target="http://el.wikipedia.org/wiki/%CE%92%CE%AD%CF%81%CE%BF%CE%B9%CE%B1" TargetMode="External"/><Relationship Id="rId5" Type="http://schemas.openxmlformats.org/officeDocument/2006/relationships/hyperlink" Target="http://el.wikipedia.org/wiki/%CE%A0%CE%B5%CE%BB%CE%BF%CF%80%CF%8C%CE%BD%CE%BD%CE%B7%CF%83%CE%BF%CF%82" TargetMode="External"/><Relationship Id="rId15" Type="http://schemas.openxmlformats.org/officeDocument/2006/relationships/hyperlink" Target="http://el.wikipedia.org/wiki/%CE%9A%CE%B1%CF%83%CF%84%CE%BF%CF%81%CE%B9%CE%AC" TargetMode="External"/><Relationship Id="rId10" Type="http://schemas.openxmlformats.org/officeDocument/2006/relationships/hyperlink" Target="http://el.wikipedia.org/wiki/%CE%A0%CE%B9%CE%B5%CF%81%CE%AF%CE%B1" TargetMode="External"/><Relationship Id="rId4" Type="http://schemas.openxmlformats.org/officeDocument/2006/relationships/hyperlink" Target="http://el.wikipedia.org/wiki/%CE%A3%CF%84%CE%B5%CF%81%CE%B5%CE%AC_%CE%95%CE%BB%CE%BB%CE%AC%CE%B4%CE%B1" TargetMode="External"/><Relationship Id="rId9" Type="http://schemas.openxmlformats.org/officeDocument/2006/relationships/hyperlink" Target="http://el.wikipedia.org/wiki/%CE%9A%CE%BB%CE%AD%CF%86%CF%84%CE%B5%CF%82" TargetMode="External"/><Relationship Id="rId14" Type="http://schemas.openxmlformats.org/officeDocument/2006/relationships/hyperlink" Target="http://el.wikipedia.org/wiki/%CE%A6%CE%BB%CF%8E%CF%81%CE%B9%CE%BD%CE%B1"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el.wikipedia.org/wiki/%CE%A0%CE%BB%CE%B7%CE%B8%CF%85%CF%83%CE%BC%CF%8C%CF%82" TargetMode="External"/><Relationship Id="rId7" Type="http://schemas.openxmlformats.org/officeDocument/2006/relationships/hyperlink" Target="http://el.wikipedia.org/wiki/%CE%9A%CE%B1%CF%84%CE%AC%CE%B4%CE%B5%CF%83%CE%BC%CE%BF%CF%82_%CF%84%CE%B7%CF%82_%CE%A0%CE%AD%CE%BB%CE%BB%CE%B1%CF%82" TargetMode="External"/><Relationship Id="rId2" Type="http://schemas.openxmlformats.org/officeDocument/2006/relationships/hyperlink" Target="http://el.wikipedia.org/wiki/%CE%93%CE%BB%CF%8E%CF%83%CF%83%CE%B1" TargetMode="External"/><Relationship Id="rId1" Type="http://schemas.openxmlformats.org/officeDocument/2006/relationships/slideLayout" Target="../slideLayouts/slideLayout7.xml"/><Relationship Id="rId6" Type="http://schemas.openxmlformats.org/officeDocument/2006/relationships/hyperlink" Target="http://el.wikipedia.org/wiki/%CE%A0.%CE%9A.%CE%95." TargetMode="External"/><Relationship Id="rId5" Type="http://schemas.openxmlformats.org/officeDocument/2006/relationships/hyperlink" Target="http://www.duke.edu/web/classics/grbs/jordan.pdf" TargetMode="External"/><Relationship Id="rId4" Type="http://schemas.openxmlformats.org/officeDocument/2006/relationships/hyperlink" Target="http://el.wikipedia.org/wiki/%CE%9C%CE%B1%CE%BA%CE%B5%CE%B4%CE%BF%CE%BD%CE%AF%CE%B1"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el.wikipedia.org/wiki/2005" TargetMode="External"/><Relationship Id="rId2" Type="http://schemas.openxmlformats.org/officeDocument/2006/relationships/hyperlink" Target="http://el.wikipedia.org/w/index.php?title=%CE%9A%CE%BB%CE%B1%CF%83%CE%B9%CE%BA%CF%8C_%CE%9B%CE%B5%CE%BE%CE%B9%CE%BA%CF%8C_%CF%84%CE%B7%CF%82_%CE%9F%CE%BE%CF%86%CF%8C%CF%81%CE%B4%CE%B7%CF%82&amp;action=edit&amp;redlink=1"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643042" y="571480"/>
            <a:ext cx="5929354" cy="1107996"/>
          </a:xfrm>
          <a:prstGeom prst="rect">
            <a:avLst/>
          </a:prstGeom>
          <a:noFill/>
        </p:spPr>
        <p:txBody>
          <a:bodyPr wrap="square" rtlCol="0">
            <a:spAutoFit/>
          </a:bodyPr>
          <a:lstStyle/>
          <a:p>
            <a:r>
              <a:rPr lang="el-GR" sz="6600" dirty="0" smtClean="0"/>
              <a:t>ΜΑΚΕΔΟΝΕΣ</a:t>
            </a:r>
            <a:endParaRPr lang="el-GR" sz="6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000232" y="0"/>
            <a:ext cx="4455066" cy="830997"/>
          </a:xfrm>
          <a:prstGeom prst="rect">
            <a:avLst/>
          </a:prstGeom>
          <a:noFill/>
        </p:spPr>
        <p:txBody>
          <a:bodyPr wrap="none" rtlCol="0">
            <a:spAutoFit/>
          </a:bodyPr>
          <a:lstStyle/>
          <a:p>
            <a:r>
              <a:rPr lang="el-GR" sz="4800" dirty="0" smtClean="0"/>
              <a:t>ΗΘΗ ΚΑΙ ΕΘΙΜΑ</a:t>
            </a:r>
            <a:endParaRPr lang="el-GR" sz="4800" dirty="0"/>
          </a:p>
        </p:txBody>
      </p:sp>
      <p:sp>
        <p:nvSpPr>
          <p:cNvPr id="3" name="2 - TextBox"/>
          <p:cNvSpPr txBox="1"/>
          <p:nvPr/>
        </p:nvSpPr>
        <p:spPr>
          <a:xfrm>
            <a:off x="0" y="1000108"/>
            <a:ext cx="1552220" cy="461665"/>
          </a:xfrm>
          <a:prstGeom prst="rect">
            <a:avLst/>
          </a:prstGeom>
          <a:noFill/>
        </p:spPr>
        <p:txBody>
          <a:bodyPr wrap="none" rtlCol="0">
            <a:spAutoFit/>
          </a:bodyPr>
          <a:lstStyle/>
          <a:p>
            <a:r>
              <a:rPr lang="el-GR" sz="2400" b="1" u="sng" dirty="0" smtClean="0"/>
              <a:t>ΦΛΩΡΙΝΑ</a:t>
            </a:r>
            <a:endParaRPr lang="el-GR" sz="2400" b="1" u="sng" dirty="0"/>
          </a:p>
        </p:txBody>
      </p:sp>
      <p:sp>
        <p:nvSpPr>
          <p:cNvPr id="4" name="3 - TextBox"/>
          <p:cNvSpPr txBox="1"/>
          <p:nvPr/>
        </p:nvSpPr>
        <p:spPr>
          <a:xfrm>
            <a:off x="0" y="1714488"/>
            <a:ext cx="9144000" cy="3693319"/>
          </a:xfrm>
          <a:prstGeom prst="rect">
            <a:avLst/>
          </a:prstGeom>
          <a:noFill/>
        </p:spPr>
        <p:txBody>
          <a:bodyPr wrap="square" rtlCol="0">
            <a:spAutoFit/>
          </a:bodyPr>
          <a:lstStyle/>
          <a:p>
            <a:r>
              <a:rPr lang="el-GR" dirty="0"/>
              <a:t>Στη Φλώρινα, οι κάτοικοι υποδέχονται τη γέννηση του Χριστού ανάβοντας μεγάλες φωτιές στις 12 τα μεσάνυχτα, που συμβολίζουν τη φωτιά που άναψαν οι ποιμένες της Βηθλεέμ για να ζεσταθεί ο νεογέννητος Χριστός. Φωτιές ανάβουν επίσης και το βράδυ της Πρωτοχρονιάς.</a:t>
            </a:r>
          </a:p>
          <a:p>
            <a:r>
              <a:rPr lang="el-GR" dirty="0"/>
              <a:t> </a:t>
            </a:r>
          </a:p>
          <a:p>
            <a:r>
              <a:rPr lang="el-GR" dirty="0"/>
              <a:t>Τα παιδιά της κάθε γειτονιάς αρχίζουν τότε να μαζεύουν ξύλα από κέδρο, να τα βάζουν σε ένα ασφαλές μέρος, για να μη τους τα κλέψουν παιδιά από άλλες γειτονιές και ορίζουν ένα φύλακα για κάθε βραδιά.</a:t>
            </a:r>
          </a:p>
          <a:p>
            <a:r>
              <a:rPr lang="el-GR" dirty="0"/>
              <a:t> </a:t>
            </a:r>
          </a:p>
          <a:p>
            <a:r>
              <a:rPr lang="el-GR" dirty="0"/>
              <a:t>Αν τα παιδιά καταφέρουν να κλέψουν ξύλα που προορίζονται για τη φωτιά μιας άλλης γειτονιάς στήνουν γλέντι για να το πανηγυρίσουν, ενώ ο ντροπιασμένος θεωρείται ο φύλακας που του έκλεψαν τα ξύλα. Παλιότερα ήταν τόσο μεγάλη η ντροπή για εκείνον που άφησε να του κλέψουν τα ξύλα που ούτε στο σχολείο δεν τολμούσε να πάει την άλλη μέρα.</a:t>
            </a:r>
          </a:p>
          <a:p>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857232"/>
            <a:ext cx="1167307" cy="461665"/>
          </a:xfrm>
          <a:prstGeom prst="rect">
            <a:avLst/>
          </a:prstGeom>
          <a:noFill/>
        </p:spPr>
        <p:txBody>
          <a:bodyPr wrap="none" rtlCol="0">
            <a:spAutoFit/>
          </a:bodyPr>
          <a:lstStyle/>
          <a:p>
            <a:r>
              <a:rPr lang="el-GR" sz="2400" b="1" u="sng" dirty="0" smtClean="0"/>
              <a:t>ΠΕΛΛΑ</a:t>
            </a:r>
            <a:endParaRPr lang="el-GR" sz="2400" b="1" u="sng" dirty="0"/>
          </a:p>
        </p:txBody>
      </p:sp>
      <p:sp>
        <p:nvSpPr>
          <p:cNvPr id="3" name="2 - TextBox"/>
          <p:cNvSpPr txBox="1"/>
          <p:nvPr/>
        </p:nvSpPr>
        <p:spPr>
          <a:xfrm>
            <a:off x="0" y="1428736"/>
            <a:ext cx="8929717" cy="1754326"/>
          </a:xfrm>
          <a:prstGeom prst="rect">
            <a:avLst/>
          </a:prstGeom>
          <a:noFill/>
        </p:spPr>
        <p:txBody>
          <a:bodyPr wrap="square" rtlCol="0">
            <a:spAutoFit/>
          </a:bodyPr>
          <a:lstStyle/>
          <a:p>
            <a:r>
              <a:rPr lang="el-GR" dirty="0"/>
              <a:t>Στην Πέλλα αναβιώνει το έθιμο της «Κόλιντα Μπάμπω» που έχει σχέση με τη σφαγή του Ηρώδη. Οι κάτοικοι της περιοχής ανάβουν το βράδυ φωτιές φωνάζοντας «κόλιντα μπάμπω» δηλαδή «σφάζουν γιαγιά». Σύμφωνα με το έθιμο οι φωτιές ανάβουν για να μάθουν οι άνθρωποι για τη σφαγή και να προφυλαχτούν.</a:t>
            </a:r>
          </a:p>
          <a:p>
            <a:r>
              <a:rPr lang="el-GR" dirty="0"/>
              <a:t> </a:t>
            </a:r>
          </a:p>
          <a:p>
            <a:endParaRPr lang="el-GR" dirty="0"/>
          </a:p>
        </p:txBody>
      </p:sp>
      <p:sp>
        <p:nvSpPr>
          <p:cNvPr id="4" name="3 - TextBox"/>
          <p:cNvSpPr txBox="1"/>
          <p:nvPr/>
        </p:nvSpPr>
        <p:spPr>
          <a:xfrm>
            <a:off x="0" y="2857496"/>
            <a:ext cx="1415196" cy="461665"/>
          </a:xfrm>
          <a:prstGeom prst="rect">
            <a:avLst/>
          </a:prstGeom>
          <a:noFill/>
        </p:spPr>
        <p:txBody>
          <a:bodyPr wrap="none" rtlCol="0">
            <a:spAutoFit/>
          </a:bodyPr>
          <a:lstStyle/>
          <a:p>
            <a:r>
              <a:rPr lang="el-GR" sz="2400" b="1" u="sng" dirty="0" smtClean="0"/>
              <a:t>ΚΟΖΑΝΗ</a:t>
            </a:r>
            <a:endParaRPr lang="el-GR" sz="2400" b="1" u="sng" dirty="0"/>
          </a:p>
        </p:txBody>
      </p:sp>
      <p:sp>
        <p:nvSpPr>
          <p:cNvPr id="5" name="4 - TextBox"/>
          <p:cNvSpPr txBox="1"/>
          <p:nvPr/>
        </p:nvSpPr>
        <p:spPr>
          <a:xfrm>
            <a:off x="1" y="3500438"/>
            <a:ext cx="9143999" cy="3416320"/>
          </a:xfrm>
          <a:prstGeom prst="rect">
            <a:avLst/>
          </a:prstGeom>
          <a:noFill/>
        </p:spPr>
        <p:txBody>
          <a:bodyPr wrap="square" rtlCol="0">
            <a:spAutoFit/>
          </a:bodyPr>
          <a:lstStyle/>
          <a:p>
            <a:r>
              <a:rPr lang="el-GR" dirty="0"/>
              <a:t>Στη Σιάτιστα Κοζάνης αναβιώνουν οι «κλαδαριές», τα «κόλιαντα» και τα «μπουμπουσάρια». Οι «κλαδαριές» είναι οι φωτιές που ανάβονται κάθε χρόνο για να ζεστάνουν τον Χριστό. Τα «κόλιαντα» είναι τα κάλαντα στο τοπικό σιατιστινό ιδίωμα, ενώ την ημέρα των Θεοφανίων αναβιώνουν τα «μπουμπουσάρια», δηλαδή τα καρναβάλια με το καθαρά σιατιστινό Αϊβασιλιάτικο χορό.</a:t>
            </a:r>
          </a:p>
          <a:p>
            <a:r>
              <a:rPr lang="el-GR" dirty="0"/>
              <a:t> </a:t>
            </a:r>
          </a:p>
          <a:p>
            <a:r>
              <a:rPr lang="el-GR" dirty="0"/>
              <a:t>Όπως γράφει ο λαογράφος Γεώργιος Μπόντας παλαιότερα τα παιδιά της κάθε γειτονιάς , από τη γιορτή του Αγίου Δημητρίου έκαναν ομάδες και φρόντιζαν να συγκεντρώσουν ξερά χόρτα, τα φουρφούρια (Γεράνεια) ή λόζιο (Χώρα), για να έχουν το απαραίτητο σύνολο ξερών χόρτων, με το οποίο θα τροφοδοτήσουν τη φωτιά, τη λεγόμενη «κλαδαριά», που θα ανάψουν στις 23 Δεκεμβρίου το βράδυ.</a:t>
            </a:r>
          </a:p>
          <a:p>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http://i37.abimg.gr/it/ithi_ethima_eorton_makedonia_thraki_2317086_b.jpg"/>
          <p:cNvPicPr>
            <a:picLocks noChangeAspect="1" noChangeArrowheads="1"/>
          </p:cNvPicPr>
          <p:nvPr/>
        </p:nvPicPr>
        <p:blipFill>
          <a:blip r:embed="rId2" cstate="print"/>
          <a:srcRect/>
          <a:stretch>
            <a:fillRect/>
          </a:stretch>
        </p:blipFill>
        <p:spPr bwMode="auto">
          <a:xfrm>
            <a:off x="1142976" y="642918"/>
            <a:ext cx="6715172" cy="5429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285728"/>
            <a:ext cx="1202573" cy="461665"/>
          </a:xfrm>
          <a:prstGeom prst="rect">
            <a:avLst/>
          </a:prstGeom>
          <a:noFill/>
        </p:spPr>
        <p:txBody>
          <a:bodyPr wrap="none" rtlCol="0">
            <a:spAutoFit/>
          </a:bodyPr>
          <a:lstStyle/>
          <a:p>
            <a:r>
              <a:rPr lang="el-GR" sz="2400" b="1" u="sng" dirty="0" smtClean="0"/>
              <a:t>ΔΡΑΜΑ</a:t>
            </a:r>
            <a:endParaRPr lang="el-GR" sz="2400" b="1" u="sng" dirty="0"/>
          </a:p>
        </p:txBody>
      </p:sp>
      <p:sp>
        <p:nvSpPr>
          <p:cNvPr id="3" name="2 - TextBox"/>
          <p:cNvSpPr txBox="1"/>
          <p:nvPr/>
        </p:nvSpPr>
        <p:spPr>
          <a:xfrm>
            <a:off x="0" y="948690"/>
            <a:ext cx="9144000" cy="5909310"/>
          </a:xfrm>
          <a:prstGeom prst="rect">
            <a:avLst/>
          </a:prstGeom>
          <a:noFill/>
        </p:spPr>
        <p:txBody>
          <a:bodyPr wrap="square" rtlCol="0">
            <a:spAutoFit/>
          </a:bodyPr>
          <a:lstStyle/>
          <a:p>
            <a:r>
              <a:rPr lang="el-GR" dirty="0"/>
              <a:t>Στην ανατολική Μακεδονία ξεχωριστό ενδιαφέρον παρουσιάζει ο εορτασμός των Θεοφανίων στη Δράμα με πληθώρα εκδηλώσεων και δρώμενων. Σκοπός τους είναι η εξασφάλιση της καλοχρονίας, δηλαδή η καλή υγεία και η πλούσια γεωργική και κτηνοτροφική παραγωγή. Μαύρες κάπες, δέρματα ζώων, μάσκες, κουδούνια και θόρυβοι, στάχτη και σταχτώματα, χοροί και αγερμοί, αναπαράσταση οργώματος και σποράς, πλούσιο φαγοπότι και ευχές επιδιώκουν να επενεργήσουν στην καρποφορία της φύσης.</a:t>
            </a:r>
          </a:p>
          <a:p>
            <a:r>
              <a:rPr lang="el-GR" dirty="0"/>
              <a:t> </a:t>
            </a:r>
            <a:endParaRPr lang="el-GR" dirty="0" smtClean="0"/>
          </a:p>
          <a:p>
            <a:r>
              <a:rPr lang="el-GR" dirty="0" smtClean="0"/>
              <a:t>Σε </a:t>
            </a:r>
            <a:r>
              <a:rPr lang="el-GR" dirty="0"/>
              <a:t>απόσταση τεσσάρων χιλιομέτρων από την πόλη της Δράμας βρίσκεται το Μοναστηράκι, όπου κάθε χρόνο, στις 6 Ιανουαρίου, την ημέρα των Θεοφανίων, αναβιώνει το έθιμο των Αράπηδων. Έχει τις ρίζες του στην αρχαία ελληνική θρησκεία και πιο συγκεκριμένα στις διονυσιακές τελετές, ενώ έχει δεχτεί και χριστιανικές επιρροές.</a:t>
            </a:r>
          </a:p>
          <a:p>
            <a:r>
              <a:rPr lang="el-GR" dirty="0"/>
              <a:t> </a:t>
            </a:r>
          </a:p>
          <a:p>
            <a:r>
              <a:rPr lang="el-GR" dirty="0"/>
              <a:t>Οι Αράπηδες είναι μια εθιμική παράσταση (δρώμενο) με έντονα την υπερβολή, το μαγικό και το λατρευτικό στοιχείο, στην οποία συμμετέχουν οι κάτοικοι της περιοχής. Είναι μία από τις μεταμφιέσεις του Δωδεκαημέρου (25/12-6/1) που γίνονται στο Νομό Δράμας και πιο συγκεκριμένα στο Μοναστηράκι, στο Βώλακα, στην Πετρούσα, στον Ξηροπόταμο, στους Πύργους και στην Καλή Βρύση.</a:t>
            </a:r>
          </a:p>
          <a:p>
            <a:r>
              <a:rPr lang="el-GR" dirty="0"/>
              <a:t> </a:t>
            </a:r>
          </a:p>
          <a:p>
            <a:r>
              <a:rPr lang="el-GR" dirty="0"/>
              <a:t>Το ίδιο έθιμο συναντάμε επίσης και στα χωριά Βώλακας, Πετρούσα και Ξηροπόταμος. Αναβιώνει επίσης κάθε χρόνο και στη Νίκησιανη του Δήμου Παγγαίου στο νομό Καβάλας.</a:t>
            </a:r>
          </a:p>
          <a:p>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ttp://hellas.teipir.gr/prefectures/greek/karditsas/karditsa/karditsa_ptyxiakh/images/ethima.jpg"/>
          <p:cNvPicPr>
            <a:picLocks noChangeAspect="1" noChangeArrowheads="1"/>
          </p:cNvPicPr>
          <p:nvPr/>
        </p:nvPicPr>
        <p:blipFill>
          <a:blip r:embed="rId2" cstate="print"/>
          <a:srcRect/>
          <a:stretch>
            <a:fillRect/>
          </a:stretch>
        </p:blipFill>
        <p:spPr bwMode="auto">
          <a:xfrm>
            <a:off x="1428728" y="571480"/>
            <a:ext cx="6273093" cy="5429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571480"/>
            <a:ext cx="3843168" cy="461665"/>
          </a:xfrm>
          <a:prstGeom prst="rect">
            <a:avLst/>
          </a:prstGeom>
          <a:noFill/>
        </p:spPr>
        <p:txBody>
          <a:bodyPr wrap="none" rtlCol="0">
            <a:spAutoFit/>
          </a:bodyPr>
          <a:lstStyle/>
          <a:p>
            <a:r>
              <a:rPr lang="el-GR" sz="2400" b="1" u="sng" dirty="0" smtClean="0"/>
              <a:t>ΣΙΤΑΓΡΟΥΣ ΚΑΙ ΠΛΑΤΑΝΙΑ</a:t>
            </a:r>
            <a:endParaRPr lang="el-GR" sz="2400" b="1" u="sng" dirty="0"/>
          </a:p>
        </p:txBody>
      </p:sp>
      <p:sp>
        <p:nvSpPr>
          <p:cNvPr id="3" name="2 - TextBox"/>
          <p:cNvSpPr txBox="1"/>
          <p:nvPr/>
        </p:nvSpPr>
        <p:spPr>
          <a:xfrm>
            <a:off x="0" y="1142984"/>
            <a:ext cx="9001155" cy="1477328"/>
          </a:xfrm>
          <a:prstGeom prst="rect">
            <a:avLst/>
          </a:prstGeom>
          <a:noFill/>
        </p:spPr>
        <p:txBody>
          <a:bodyPr wrap="square" rtlCol="0">
            <a:spAutoFit/>
          </a:bodyPr>
          <a:lstStyle/>
          <a:p>
            <a:r>
              <a:rPr lang="el-GR" dirty="0"/>
              <a:t>Οι Μωμόγεροι, ένα είδος λαϊκού παραδοσιακού θεάτρου, αναβιώνει στους Σιταγρούς και Πλατανιά, χωριά όπου υπάρχουν πρόσφυγες από τον Πόντο. Η ονομασία Μωμόγεροι προέρχεται από τις λέξεις μίμος και γέρος, από τις μιμητικές κινήσεις που κάνουν οι πρωταγωνιστές με μορφή γεροντικών προσώπων. Οι παραστάσεις πραγματοποιούνται όλο το Δωδεκαήμερο (Χριστούγεννα, Πρωτοχρονιά και Θεοφάνια).</a:t>
            </a:r>
          </a:p>
        </p:txBody>
      </p:sp>
      <p:sp>
        <p:nvSpPr>
          <p:cNvPr id="4" name="3 - TextBox"/>
          <p:cNvSpPr txBox="1"/>
          <p:nvPr/>
        </p:nvSpPr>
        <p:spPr>
          <a:xfrm>
            <a:off x="0" y="3929066"/>
            <a:ext cx="9144000" cy="2031325"/>
          </a:xfrm>
          <a:prstGeom prst="rect">
            <a:avLst/>
          </a:prstGeom>
          <a:noFill/>
        </p:spPr>
        <p:txBody>
          <a:bodyPr wrap="square" rtlCol="0">
            <a:spAutoFit/>
          </a:bodyPr>
          <a:lstStyle/>
          <a:p>
            <a:r>
              <a:rPr lang="el-GR" dirty="0"/>
              <a:t>Στο νησί της Θάσου οι οικογένειες κρατούν ένα πολύ παλιό έθιμο: Το σπόρδισμα των φύλλων. Κάθονται όλοι γύρω από το αναμμένο τζάκι, τραβούν την ανθρακιά προς τα έξω και ρίχνουν γύρω στ αναμμένα κάρβουνα, φύλλα ελιάς, βάζοντας στο νου τους από μια ευχή, χωρίς όμως να την πουν στους άλλους. Όποιου το φύλλο γυρίσει περισσότερο, εκείνου θα πραγματοποιηθεί και η ευχή του.</a:t>
            </a:r>
          </a:p>
          <a:p>
            <a:r>
              <a:rPr lang="el-GR" dirty="0"/>
              <a:t> </a:t>
            </a:r>
          </a:p>
          <a:p>
            <a:endParaRPr lang="el-GR" dirty="0"/>
          </a:p>
        </p:txBody>
      </p:sp>
      <p:sp>
        <p:nvSpPr>
          <p:cNvPr id="5" name="4 - TextBox"/>
          <p:cNvSpPr txBox="1"/>
          <p:nvPr/>
        </p:nvSpPr>
        <p:spPr>
          <a:xfrm>
            <a:off x="0" y="3357562"/>
            <a:ext cx="1198533" cy="461665"/>
          </a:xfrm>
          <a:prstGeom prst="rect">
            <a:avLst/>
          </a:prstGeom>
          <a:noFill/>
        </p:spPr>
        <p:txBody>
          <a:bodyPr wrap="none" rtlCol="0">
            <a:spAutoFit/>
          </a:bodyPr>
          <a:lstStyle/>
          <a:p>
            <a:r>
              <a:rPr lang="el-GR" sz="2400" b="1" u="sng" dirty="0" smtClean="0"/>
              <a:t>ΘΑΣΟΣ</a:t>
            </a:r>
            <a:endParaRPr lang="el-GR" sz="2400" b="1" u="sng"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t0.gstatic.com/images?q=tbn:ANd9GcRqWqyti2NlG_ZkMhHwjNvM21oSOyeVZQNpMzS9i6FXsmMI7X_DHvrGsCYAMA"/>
          <p:cNvPicPr>
            <a:picLocks noChangeAspect="1" noChangeArrowheads="1"/>
          </p:cNvPicPr>
          <p:nvPr/>
        </p:nvPicPr>
        <p:blipFill>
          <a:blip r:embed="rId2" cstate="print"/>
          <a:srcRect/>
          <a:stretch>
            <a:fillRect/>
          </a:stretch>
        </p:blipFill>
        <p:spPr bwMode="auto">
          <a:xfrm>
            <a:off x="1571604" y="642918"/>
            <a:ext cx="5857884" cy="5715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357166"/>
            <a:ext cx="1571604" cy="461665"/>
          </a:xfrm>
          <a:prstGeom prst="rect">
            <a:avLst/>
          </a:prstGeom>
          <a:noFill/>
        </p:spPr>
        <p:txBody>
          <a:bodyPr wrap="square" rtlCol="0">
            <a:spAutoFit/>
          </a:bodyPr>
          <a:lstStyle/>
          <a:p>
            <a:r>
              <a:rPr lang="el-GR" sz="2400" b="1" u="sng" dirty="0" smtClean="0"/>
              <a:t>ΚΑΒΑΛΑ</a:t>
            </a:r>
            <a:endParaRPr lang="el-GR" sz="2400" b="1" u="sng" dirty="0"/>
          </a:p>
        </p:txBody>
      </p:sp>
      <p:sp>
        <p:nvSpPr>
          <p:cNvPr id="3" name="2 - TextBox"/>
          <p:cNvSpPr txBox="1"/>
          <p:nvPr/>
        </p:nvSpPr>
        <p:spPr>
          <a:xfrm>
            <a:off x="0" y="1142984"/>
            <a:ext cx="9001155" cy="1754326"/>
          </a:xfrm>
          <a:prstGeom prst="rect">
            <a:avLst/>
          </a:prstGeom>
          <a:noFill/>
        </p:spPr>
        <p:txBody>
          <a:bodyPr wrap="square" rtlCol="0">
            <a:spAutoFit/>
          </a:bodyPr>
          <a:lstStyle/>
          <a:p>
            <a:r>
              <a:rPr lang="el-GR" dirty="0"/>
              <a:t>Στην πόλη της Καβάλας, πολλοί κάτοικοι διατηρούν ακόμα κάποια από τα έθιμα που έφεραν μαζί τους οι πρόσφυγες από την Ανατολική Θράκη, όπως το σπάσιμο του ροδιού μπροστά στην είσοδο του σπιτιού για καλή τύχη, αλλά και η μεταφορά μιας πέτρας -συνήθως από το μικρότερο μέλος της οικογένειας- στο εσωτερικό του σπιτιού για να είναι στέρεο το σπίτι και γερή ολόκληρη η οικογένεια τη νέα χρονιά.</a:t>
            </a:r>
          </a:p>
          <a:p>
            <a:endParaRPr lang="el-GR" dirty="0"/>
          </a:p>
        </p:txBody>
      </p:sp>
      <p:sp>
        <p:nvSpPr>
          <p:cNvPr id="4" name="3 - TextBox"/>
          <p:cNvSpPr txBox="1"/>
          <p:nvPr/>
        </p:nvSpPr>
        <p:spPr>
          <a:xfrm>
            <a:off x="0" y="2928934"/>
            <a:ext cx="3009735" cy="461665"/>
          </a:xfrm>
          <a:prstGeom prst="rect">
            <a:avLst/>
          </a:prstGeom>
          <a:noFill/>
        </p:spPr>
        <p:txBody>
          <a:bodyPr wrap="none" rtlCol="0">
            <a:spAutoFit/>
          </a:bodyPr>
          <a:lstStyle/>
          <a:p>
            <a:r>
              <a:rPr lang="el-GR" sz="2400" b="1" u="sng" dirty="0" smtClean="0"/>
              <a:t>ΑΛΕΞΑΝΔΡΟΥΠΟΛΗ</a:t>
            </a:r>
            <a:endParaRPr lang="el-GR" sz="2400" b="1" u="sng" dirty="0"/>
          </a:p>
        </p:txBody>
      </p:sp>
      <p:sp>
        <p:nvSpPr>
          <p:cNvPr id="5" name="4 - TextBox"/>
          <p:cNvSpPr txBox="1"/>
          <p:nvPr/>
        </p:nvSpPr>
        <p:spPr>
          <a:xfrm>
            <a:off x="0" y="3500438"/>
            <a:ext cx="8858280" cy="2031325"/>
          </a:xfrm>
          <a:prstGeom prst="rect">
            <a:avLst/>
          </a:prstGeom>
          <a:noFill/>
        </p:spPr>
        <p:txBody>
          <a:bodyPr wrap="square" rtlCol="0">
            <a:spAutoFit/>
          </a:bodyPr>
          <a:lstStyle/>
          <a:p>
            <a:r>
              <a:rPr lang="el-GR" dirty="0"/>
              <a:t>Με θέματα που προέρχονται τόσο από την σύγχρονη πραγματικότητα όσο και από την λαϊκή παράδοση, οι κάτοικοι της Αλεξανδρούπολης συμμετέχουν και φέτος στις «Χριστουγεννιάτικες Γιορτές» που αποτελούν μια ευκαιρία υπόμνησης της πλούσιας σε ήθη, έθιμα και τραγούδια παράδοσης της Θράκης. Από τα έθιμα αυτά ξεχωρίζουν τα πολλά χριστουγεννιάτικα τραγούδια της, γνωστά και ως «Ρουγκάτσια», και εδέσματα όπως τα εννιά νηστίσιμα φαγητά και η «μπάμπο».</a:t>
            </a:r>
          </a:p>
          <a:p>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500298" y="0"/>
            <a:ext cx="3635291" cy="923330"/>
          </a:xfrm>
          <a:prstGeom prst="rect">
            <a:avLst/>
          </a:prstGeom>
          <a:noFill/>
        </p:spPr>
        <p:txBody>
          <a:bodyPr wrap="none" rtlCol="0">
            <a:spAutoFit/>
          </a:bodyPr>
          <a:lstStyle/>
          <a:p>
            <a:r>
              <a:rPr lang="el-GR" sz="5400" b="1" u="sng" dirty="0" smtClean="0"/>
              <a:t>ΕΔΕΣΜΑΤΑ</a:t>
            </a:r>
            <a:endParaRPr lang="el-GR" sz="5400" b="1" u="sng" dirty="0"/>
          </a:p>
        </p:txBody>
      </p:sp>
      <p:sp>
        <p:nvSpPr>
          <p:cNvPr id="3" name="2 - TextBox"/>
          <p:cNvSpPr txBox="1"/>
          <p:nvPr/>
        </p:nvSpPr>
        <p:spPr>
          <a:xfrm>
            <a:off x="0" y="1643050"/>
            <a:ext cx="6168163" cy="369332"/>
          </a:xfrm>
          <a:prstGeom prst="rect">
            <a:avLst/>
          </a:prstGeom>
          <a:noFill/>
        </p:spPr>
        <p:txBody>
          <a:bodyPr wrap="none" rtlCol="0">
            <a:spAutoFit/>
          </a:bodyPr>
          <a:lstStyle/>
          <a:p>
            <a:r>
              <a:rPr lang="el-GR" dirty="0"/>
              <a:t>Ένα παραδοσιακό Μακεδονικό </a:t>
            </a:r>
            <a:r>
              <a:rPr lang="el-GR" dirty="0" smtClean="0"/>
              <a:t>έδεσμα είναι </a:t>
            </a:r>
            <a:r>
              <a:rPr lang="el-GR" dirty="0"/>
              <a:t>το </a:t>
            </a:r>
            <a:r>
              <a:rPr lang="el-GR" dirty="0" smtClean="0"/>
              <a:t>μελιτζανοφάι.</a:t>
            </a:r>
            <a:endParaRPr lang="el-GR" dirty="0"/>
          </a:p>
        </p:txBody>
      </p:sp>
      <p:sp>
        <p:nvSpPr>
          <p:cNvPr id="4" name="3 - TextBox"/>
          <p:cNvSpPr txBox="1"/>
          <p:nvPr/>
        </p:nvSpPr>
        <p:spPr>
          <a:xfrm>
            <a:off x="0" y="1214422"/>
            <a:ext cx="8322215" cy="369332"/>
          </a:xfrm>
          <a:prstGeom prst="rect">
            <a:avLst/>
          </a:prstGeom>
          <a:noFill/>
        </p:spPr>
        <p:txBody>
          <a:bodyPr wrap="none" rtlCol="0">
            <a:spAutoFit/>
          </a:bodyPr>
          <a:lstStyle/>
          <a:p>
            <a:r>
              <a:rPr lang="el-GR" dirty="0"/>
              <a:t>Τα Μακεδονικά εδέσματα διαφοροποιούνται με κριτήριο την εποχή και την περιοχή</a:t>
            </a:r>
          </a:p>
        </p:txBody>
      </p:sp>
      <p:sp>
        <p:nvSpPr>
          <p:cNvPr id="5" name="4 - TextBox"/>
          <p:cNvSpPr txBox="1"/>
          <p:nvPr/>
        </p:nvSpPr>
        <p:spPr>
          <a:xfrm>
            <a:off x="0" y="2056686"/>
            <a:ext cx="2827762" cy="3970318"/>
          </a:xfrm>
          <a:prstGeom prst="rect">
            <a:avLst/>
          </a:prstGeom>
          <a:noFill/>
        </p:spPr>
        <p:txBody>
          <a:bodyPr wrap="square" rtlCol="0">
            <a:spAutoFit/>
          </a:bodyPr>
          <a:lstStyle/>
          <a:p>
            <a:r>
              <a:rPr lang="el-GR" dirty="0" smtClean="0"/>
              <a:t>ΥΛΙΚΑ</a:t>
            </a:r>
            <a:br>
              <a:rPr lang="el-GR" dirty="0" smtClean="0"/>
            </a:br>
            <a:r>
              <a:rPr lang="el-GR" dirty="0" smtClean="0"/>
              <a:t>1 ½ κ. Μελιτζάνες </a:t>
            </a:r>
            <a:br>
              <a:rPr lang="el-GR" dirty="0" smtClean="0"/>
            </a:br>
            <a:r>
              <a:rPr lang="el-GR" dirty="0" smtClean="0"/>
              <a:t>6-7 Πιπεριές Φλωρίνης </a:t>
            </a:r>
            <a:br>
              <a:rPr lang="el-GR" dirty="0" smtClean="0"/>
            </a:br>
            <a:r>
              <a:rPr lang="el-GR" dirty="0" smtClean="0"/>
              <a:t>2 φλιτζ. </a:t>
            </a:r>
            <a:r>
              <a:rPr lang="en-US" dirty="0" smtClean="0"/>
              <a:t>N</a:t>
            </a:r>
            <a:r>
              <a:rPr lang="el-GR" dirty="0" smtClean="0"/>
              <a:t>τοματοπελτέ</a:t>
            </a:r>
            <a:br>
              <a:rPr lang="el-GR" dirty="0" smtClean="0"/>
            </a:br>
            <a:r>
              <a:rPr lang="el-GR" dirty="0" smtClean="0"/>
              <a:t>½ κουτ. Ρίγανη</a:t>
            </a:r>
            <a:br>
              <a:rPr lang="el-GR" dirty="0" smtClean="0"/>
            </a:br>
            <a:r>
              <a:rPr lang="el-GR" dirty="0" smtClean="0"/>
              <a:t>1 κ. Γιαούρτι Στραγγιστό</a:t>
            </a:r>
            <a:br>
              <a:rPr lang="el-GR" dirty="0" smtClean="0"/>
            </a:br>
            <a:r>
              <a:rPr lang="el-GR" dirty="0" smtClean="0"/>
              <a:t>2 σκελ. Σκόρδο</a:t>
            </a:r>
            <a:br>
              <a:rPr lang="el-GR" dirty="0" smtClean="0"/>
            </a:br>
            <a:r>
              <a:rPr lang="el-GR" dirty="0" smtClean="0"/>
              <a:t>2 κουτ. Φρυγανιά τριμμένη</a:t>
            </a:r>
            <a:br>
              <a:rPr lang="el-GR" dirty="0" smtClean="0"/>
            </a:br>
            <a:r>
              <a:rPr lang="el-GR" dirty="0" smtClean="0"/>
              <a:t>2 φλιτζ. Ελαιόλαδο</a:t>
            </a:r>
            <a:br>
              <a:rPr lang="el-GR" dirty="0" smtClean="0"/>
            </a:br>
            <a:r>
              <a:rPr lang="el-GR" dirty="0" smtClean="0"/>
              <a:t>Αλάτι &amp; Πιπέρι</a:t>
            </a:r>
            <a:br>
              <a:rPr lang="el-GR" dirty="0" smtClean="0"/>
            </a:br>
            <a:r>
              <a:rPr lang="el-GR" dirty="0" smtClean="0"/>
              <a:t/>
            </a:r>
            <a:br>
              <a:rPr lang="el-GR" dirty="0" smtClean="0"/>
            </a:br>
            <a:r>
              <a:rPr lang="el-GR" dirty="0" smtClean="0"/>
              <a:t/>
            </a:r>
            <a:br>
              <a:rPr lang="el-GR" dirty="0" smtClean="0"/>
            </a:br>
            <a:endParaRPr lang="el-GR" dirty="0" smtClean="0"/>
          </a:p>
          <a:p>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img16.imageshack.us/img16/4126/17636711.jpg"/>
          <p:cNvPicPr>
            <a:picLocks noChangeAspect="1" noChangeArrowheads="1"/>
          </p:cNvPicPr>
          <p:nvPr/>
        </p:nvPicPr>
        <p:blipFill>
          <a:blip r:embed="rId2" cstate="print"/>
          <a:srcRect/>
          <a:stretch>
            <a:fillRect/>
          </a:stretch>
        </p:blipFill>
        <p:spPr bwMode="auto">
          <a:xfrm>
            <a:off x="1357290" y="500042"/>
            <a:ext cx="6215106" cy="51435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071802" y="0"/>
            <a:ext cx="2738955" cy="923330"/>
          </a:xfrm>
          <a:prstGeom prst="rect">
            <a:avLst/>
          </a:prstGeom>
          <a:noFill/>
        </p:spPr>
        <p:txBody>
          <a:bodyPr wrap="none" rtlCol="0">
            <a:spAutoFit/>
          </a:bodyPr>
          <a:lstStyle/>
          <a:p>
            <a:r>
              <a:rPr lang="el-GR" sz="5400" b="1" u="sng" dirty="0" smtClean="0"/>
              <a:t>ΙΣΤΟΡΙΑ</a:t>
            </a:r>
            <a:endParaRPr lang="el-GR" sz="5400" b="1" u="sng" dirty="0"/>
          </a:p>
        </p:txBody>
      </p:sp>
      <p:sp>
        <p:nvSpPr>
          <p:cNvPr id="3" name="2 - TextBox"/>
          <p:cNvSpPr txBox="1"/>
          <p:nvPr/>
        </p:nvSpPr>
        <p:spPr>
          <a:xfrm>
            <a:off x="0" y="1357298"/>
            <a:ext cx="9001188" cy="4524315"/>
          </a:xfrm>
          <a:prstGeom prst="rect">
            <a:avLst/>
          </a:prstGeom>
          <a:noFill/>
        </p:spPr>
        <p:txBody>
          <a:bodyPr wrap="square" rtlCol="0">
            <a:spAutoFit/>
          </a:bodyPr>
          <a:lstStyle/>
          <a:p>
            <a:r>
              <a:rPr lang="el-GR" dirty="0" smtClean="0"/>
              <a:t>Οι </a:t>
            </a:r>
            <a:r>
              <a:rPr lang="el-GR" b="1" dirty="0" smtClean="0"/>
              <a:t>Μακεδόνες</a:t>
            </a:r>
            <a:r>
              <a:rPr lang="el-GR" dirty="0" smtClean="0"/>
              <a:t> ή Μακεδνοί ήταν αρχαίο ελληνικό φύλο, εγκατεστημένο στην βόρεια Ελλάδα, στην περιοχή ανάμεσα στον </a:t>
            </a:r>
            <a:r>
              <a:rPr lang="el-GR" dirty="0" smtClean="0">
                <a:hlinkClick r:id="rId2" tooltip="Αλιάκμονας"/>
              </a:rPr>
              <a:t>Αλιάκμονα</a:t>
            </a:r>
            <a:r>
              <a:rPr lang="el-GR" dirty="0" smtClean="0"/>
              <a:t> και τον </a:t>
            </a:r>
            <a:r>
              <a:rPr lang="el-GR" dirty="0" smtClean="0">
                <a:hlinkClick r:id="rId3" tooltip="Αξιός"/>
              </a:rPr>
              <a:t>Αξιό</a:t>
            </a:r>
            <a:r>
              <a:rPr lang="el-GR" dirty="0" smtClean="0"/>
              <a:t>. Μεταξύ του 8ου και του 7ου αιώνα, οι Μακεδόνες αφού κυριάρχησαν στα γειτονικά φύλα, τους </a:t>
            </a:r>
            <a:r>
              <a:rPr lang="el-GR" dirty="0" smtClean="0">
                <a:hlinkClick r:id="rId4" tooltip="Πελαγόνες"/>
              </a:rPr>
              <a:t>Πελαγόνες</a:t>
            </a:r>
            <a:r>
              <a:rPr lang="el-GR" dirty="0" smtClean="0"/>
              <a:t>, τους </a:t>
            </a:r>
            <a:r>
              <a:rPr lang="el-GR" dirty="0">
                <a:hlinkClick r:id="rId5" tooltip="Ελιμιώτες (δεν έχει γραφτεί ακόμα)"/>
              </a:rPr>
              <a:t>Ελιμιώτες</a:t>
            </a:r>
            <a:r>
              <a:rPr lang="el-GR" dirty="0" smtClean="0"/>
              <a:t>, τους </a:t>
            </a:r>
            <a:r>
              <a:rPr lang="el-GR" dirty="0">
                <a:hlinkClick r:id="rId6" tooltip="Εορδαίοι (δεν έχει γραφτεί ακόμα)"/>
              </a:rPr>
              <a:t>Εορδαίους</a:t>
            </a:r>
            <a:r>
              <a:rPr lang="el-GR" dirty="0" smtClean="0"/>
              <a:t>, τους </a:t>
            </a:r>
            <a:r>
              <a:rPr lang="el-GR" dirty="0">
                <a:hlinkClick r:id="rId7" tooltip="Αλμωποί (δεν έχει γραφτεί ακόμα)"/>
              </a:rPr>
              <a:t>Αλμωπούς</a:t>
            </a:r>
            <a:r>
              <a:rPr lang="el-GR" dirty="0" smtClean="0"/>
              <a:t>, τους </a:t>
            </a:r>
            <a:r>
              <a:rPr lang="el-GR" dirty="0">
                <a:hlinkClick r:id="rId8" tooltip="Λυγκηστές (δεν έχει γραφτεί ακόμα)"/>
              </a:rPr>
              <a:t>Λυγκηστές</a:t>
            </a:r>
            <a:r>
              <a:rPr lang="el-GR" dirty="0" smtClean="0"/>
              <a:t> κλπ. δημιούργησαν το </a:t>
            </a:r>
            <a:r>
              <a:rPr lang="el-GR" dirty="0" smtClean="0">
                <a:hlinkClick r:id="rId9" tooltip="Βασίλειο της Μακεδονίας"/>
              </a:rPr>
              <a:t>Μακεδονικο Βασίλειο</a:t>
            </a:r>
            <a:r>
              <a:rPr lang="el-GR" dirty="0" smtClean="0"/>
              <a:t>. Τα επόμενα χρόνια κατάφερναν να αντιμετωπίζουν επιτυχώς τις συχνές επιδρομές των </a:t>
            </a:r>
            <a:r>
              <a:rPr lang="el-GR" dirty="0" smtClean="0">
                <a:hlinkClick r:id="rId10" tooltip="Ιλλυριοί"/>
              </a:rPr>
              <a:t>Ιλλυριών</a:t>
            </a:r>
            <a:r>
              <a:rPr lang="el-GR" dirty="0" smtClean="0"/>
              <a:t>.</a:t>
            </a:r>
          </a:p>
          <a:p>
            <a:r>
              <a:rPr lang="el-GR" dirty="0" smtClean="0"/>
              <a:t>Ο </a:t>
            </a:r>
            <a:r>
              <a:rPr lang="el-GR" dirty="0" smtClean="0">
                <a:hlinkClick r:id="rId11" tooltip="Ηρόδοτος"/>
              </a:rPr>
              <a:t>Ηρόδοτος</a:t>
            </a:r>
            <a:r>
              <a:rPr lang="el-GR" dirty="0" smtClean="0"/>
              <a:t> θεωρεί τους Μακεδόνες ελληνικό φύλο, συγγενικό των </a:t>
            </a:r>
            <a:r>
              <a:rPr lang="el-GR" dirty="0" smtClean="0">
                <a:hlinkClick r:id="rId12" tooltip="Δωριείς"/>
              </a:rPr>
              <a:t>Δωριέων</a:t>
            </a:r>
            <a:r>
              <a:rPr lang="el-GR" dirty="0" smtClean="0"/>
              <a:t>. Οι ίδιοι θεωρούσαν προγόνους τους τους Ηρακλείδες και η βασιλική δυναστεία των Μακεδόνων, οι Αργεάδες, απέδιδε την καταγωγή της στον πρώτο Δωριέα βασιλιά του Άργους </a:t>
            </a:r>
            <a:r>
              <a:rPr lang="el-GR" dirty="0" err="1" smtClean="0">
                <a:hlinkClick r:id="rId13" tooltip="Τήμενος"/>
              </a:rPr>
              <a:t>Τήμενο</a:t>
            </a:r>
            <a:r>
              <a:rPr lang="el-GR" dirty="0" err="1" smtClean="0"/>
              <a:t>.Οι</a:t>
            </a:r>
            <a:r>
              <a:rPr lang="el-GR" dirty="0" smtClean="0"/>
              <a:t> Μακεδόνες μιλούσαν την </a:t>
            </a:r>
            <a:r>
              <a:rPr lang="el-GR" dirty="0" smtClean="0">
                <a:hlinkClick r:id="rId14" tooltip="Αρχαία Μακεδονική γλώσσα"/>
              </a:rPr>
              <a:t>αρχαία Μακεδονική γλώσσα</a:t>
            </a:r>
            <a:r>
              <a:rPr lang="el-GR" dirty="0" smtClean="0"/>
              <a:t>. Από το 504 π.Χ συμμετείχαν στους </a:t>
            </a:r>
            <a:r>
              <a:rPr lang="el-GR" dirty="0" smtClean="0">
                <a:hlinkClick r:id="rId15" tooltip="Ολυμπιακοί αγώνες στην αρχαιότητα"/>
              </a:rPr>
              <a:t>Ολυμπιακούς αγώνες</a:t>
            </a:r>
            <a:r>
              <a:rPr lang="el-GR" dirty="0" smtClean="0"/>
              <a:t> όταν ο βασιλιάς της Μακεδονίας </a:t>
            </a:r>
            <a:r>
              <a:rPr lang="el-GR" dirty="0" smtClean="0">
                <a:hlinkClick r:id="rId16" tooltip="Αλέξανδρος Α' της Μακεδονίας"/>
              </a:rPr>
              <a:t>Αλέξανδρος Α'</a:t>
            </a:r>
            <a:r>
              <a:rPr lang="el-GR" dirty="0" smtClean="0"/>
              <a:t> κατάφερε να πείσει τους </a:t>
            </a:r>
            <a:r>
              <a:rPr lang="el-GR" dirty="0">
                <a:hlinkClick r:id="rId17" tooltip="Ελλανοδίκες (δεν έχει γραφτεί ακόμα)"/>
              </a:rPr>
              <a:t>Ελλανοδίκες</a:t>
            </a:r>
            <a:r>
              <a:rPr lang="el-GR" dirty="0" smtClean="0"/>
              <a:t> για την ελληνική καταγωγή των Μακεδόνων.</a:t>
            </a:r>
          </a:p>
          <a:p>
            <a:r>
              <a:rPr lang="el-GR" dirty="0" smtClean="0"/>
              <a:t>Σύμφωνα με την αρχαία ελληνική μυθολογία, γενάρχης των Μακεδόνων ήταν ο </a:t>
            </a:r>
            <a:r>
              <a:rPr lang="el-GR" dirty="0">
                <a:hlinkClick r:id="rId18" tooltip="Μακεδνός (δεν έχει γραφτεί ακόμα)"/>
              </a:rPr>
              <a:t>Μακεδνός</a:t>
            </a:r>
            <a:r>
              <a:rPr lang="el-GR" dirty="0" smtClean="0"/>
              <a:t>. Σύμφωνα με τον </a:t>
            </a:r>
            <a:r>
              <a:rPr lang="el-GR" dirty="0" smtClean="0">
                <a:hlinkClick r:id="rId19" tooltip="Ησίοδος"/>
              </a:rPr>
              <a:t>Ησίοδο</a:t>
            </a:r>
            <a:r>
              <a:rPr lang="el-GR" dirty="0" smtClean="0"/>
              <a:t>, ο Μακεδνός ήταν γιος του </a:t>
            </a:r>
            <a:r>
              <a:rPr lang="el-GR" dirty="0" smtClean="0">
                <a:hlinkClick r:id="rId20" tooltip="Δίας (μυθολογία)"/>
              </a:rPr>
              <a:t>Δία</a:t>
            </a:r>
            <a:r>
              <a:rPr lang="el-GR" dirty="0" smtClean="0"/>
              <a:t> και της </a:t>
            </a:r>
            <a:r>
              <a:rPr lang="el-GR" dirty="0" smtClean="0">
                <a:hlinkClick r:id="rId21" tooltip="Θυία"/>
              </a:rPr>
              <a:t>Θυίας</a:t>
            </a:r>
            <a:r>
              <a:rPr lang="el-GR" dirty="0" smtClean="0"/>
              <a:t>, της κόρης του </a:t>
            </a:r>
            <a:r>
              <a:rPr lang="el-GR" dirty="0" smtClean="0">
                <a:hlinkClick r:id="rId22" tooltip="Δευκαλίωνας"/>
              </a:rPr>
              <a:t>Δευκαλίωνα</a:t>
            </a:r>
            <a:r>
              <a:rPr lang="el-GR" dirty="0" smtClean="0"/>
              <a:t> και της </a:t>
            </a:r>
            <a:r>
              <a:rPr lang="el-GR" dirty="0" smtClean="0">
                <a:hlinkClick r:id="rId23" tooltip="Πύρρα"/>
              </a:rPr>
              <a:t>Πύρρας</a:t>
            </a:r>
            <a:r>
              <a:rPr lang="el-GR" dirty="0" smtClean="0"/>
              <a:t>. Ο </a:t>
            </a:r>
            <a:r>
              <a:rPr lang="el-GR" dirty="0" smtClean="0">
                <a:hlinkClick r:id="rId24" tooltip="Ελλάνικος"/>
              </a:rPr>
              <a:t>Ελλάνικος</a:t>
            </a:r>
            <a:r>
              <a:rPr lang="el-GR" dirty="0" smtClean="0"/>
              <a:t> αργότερα θεωρεί τον Μακεδόνα γιο του </a:t>
            </a:r>
            <a:r>
              <a:rPr lang="el-GR" dirty="0" smtClean="0">
                <a:hlinkClick r:id="rId25" tooltip="Αίολος"/>
              </a:rPr>
              <a:t>Αίολου</a:t>
            </a:r>
            <a:r>
              <a:rPr lang="el-GR" dirty="0" smtClean="0"/>
              <a:t> και εγγονό του </a:t>
            </a:r>
            <a:r>
              <a:rPr lang="el-GR" dirty="0" smtClean="0">
                <a:hlinkClick r:id="rId26" tooltip="Έλλην"/>
              </a:rPr>
              <a:t>Έλληνα</a:t>
            </a:r>
            <a:r>
              <a:rPr lang="el-GR" dirty="0" smtClean="0"/>
              <a:t>, του μυθικού γενάρχη των Ελλήνων. </a:t>
            </a: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3929066"/>
            <a:ext cx="8572560" cy="2031325"/>
          </a:xfrm>
          <a:prstGeom prst="rect">
            <a:avLst/>
          </a:prstGeom>
          <a:noFill/>
        </p:spPr>
        <p:txBody>
          <a:bodyPr wrap="square" rtlCol="0">
            <a:spAutoFit/>
          </a:bodyPr>
          <a:lstStyle/>
          <a:p>
            <a:r>
              <a:rPr lang="el-GR" dirty="0" smtClean="0"/>
              <a:t>Περιχύνουμε ομοιόμορφα τη σάλτσα ντομάτας. Ανακατεύουμε σε ένα μπολ το γιαούρτι με το άλλο φλιτζανάκι λάδι και το τριμμένο σκόρδο. Αλατοπιπερώνουμε και χτυπάμε το μείγμα με το κουτάλι για να κατανεμηθούν ομοιόμορφα τα υλικά. Το απλώνουμε και αυτό στο πυρέξ. Στρώνουμε το μείγμα με ένα κουτάλι , σκεπάζουμε το πυρέξ με μεμβράνη και το βάζουμε στο ψυγείο. Τρώγεται κρύο.</a:t>
            </a:r>
            <a:br>
              <a:rPr lang="el-GR" dirty="0" smtClean="0"/>
            </a:br>
            <a:r>
              <a:rPr lang="el-GR" dirty="0" smtClean="0"/>
              <a:t/>
            </a:r>
            <a:br>
              <a:rPr lang="el-GR" dirty="0" smtClean="0"/>
            </a:br>
            <a:endParaRPr lang="el-GR" dirty="0"/>
          </a:p>
        </p:txBody>
      </p:sp>
      <p:sp>
        <p:nvSpPr>
          <p:cNvPr id="3" name="2 - TextBox"/>
          <p:cNvSpPr txBox="1"/>
          <p:nvPr/>
        </p:nvSpPr>
        <p:spPr>
          <a:xfrm>
            <a:off x="0" y="357166"/>
            <a:ext cx="8858280" cy="3416320"/>
          </a:xfrm>
          <a:prstGeom prst="rect">
            <a:avLst/>
          </a:prstGeom>
          <a:noFill/>
        </p:spPr>
        <p:txBody>
          <a:bodyPr wrap="square" rtlCol="0">
            <a:spAutoFit/>
          </a:bodyPr>
          <a:lstStyle/>
          <a:p>
            <a:r>
              <a:rPr lang="el-GR" dirty="0" smtClean="0"/>
              <a:t>ΕΚΤΕΛΕΣΗ</a:t>
            </a:r>
            <a:br>
              <a:rPr lang="el-GR" dirty="0" smtClean="0"/>
            </a:br>
            <a:r>
              <a:rPr lang="el-GR" dirty="0" smtClean="0"/>
              <a:t/>
            </a:r>
            <a:br>
              <a:rPr lang="el-GR" dirty="0" smtClean="0"/>
            </a:br>
            <a:r>
              <a:rPr lang="el-GR" dirty="0" smtClean="0"/>
              <a:t>Κόβουμε τις μελιτζάνες φέτες και τις τηγανίζουμε. Τις ακουμπάμε για λίγο πάνω σε απορροφητικό χαρτί κουζίνας. Ψήνουμε τις πιπεριές ,βγάζουμε το κοτσανάκι και τα σποράκια, τις ξεφλουδίζουμε και τις κόβουμε σε λωρίδες. Βάζουμε την τομάτα με τη ρίγανη, αλατοπίπερο και το ένα φλιτζάνι ελαιόλαδο να βράσει μέχρι να γίνει η σάλτσα πηκτή. Βράζουμε περίπου 20 λεπτά. Σε ένα πυρέξ στρώνουμε κάτω τη φρυγανιά και απλώνουμε τις μελιτζάνες κοντά κοντά για να γίνουν ένα παχύ στρώμα. Από πάνω απλώνουμε τις λωρίδες της πιπεριάς. </a:t>
            </a:r>
            <a:br>
              <a:rPr lang="el-GR" dirty="0" smtClean="0"/>
            </a:br>
            <a:r>
              <a:rPr lang="el-GR" dirty="0" smtClean="0"/>
              <a:t/>
            </a:r>
            <a:br>
              <a:rPr lang="el-GR" dirty="0" smtClean="0"/>
            </a:b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642918"/>
            <a:ext cx="6426503" cy="369332"/>
          </a:xfrm>
          <a:prstGeom prst="rect">
            <a:avLst/>
          </a:prstGeom>
          <a:noFill/>
        </p:spPr>
        <p:txBody>
          <a:bodyPr wrap="none" rtlCol="0">
            <a:spAutoFit/>
          </a:bodyPr>
          <a:lstStyle/>
          <a:p>
            <a:r>
              <a:rPr lang="el-GR" dirty="0"/>
              <a:t>Ακόμη ένα παραδοσιακό έδεσμα είναι η Μακεδονική χορτόπιτα.</a:t>
            </a:r>
          </a:p>
        </p:txBody>
      </p:sp>
      <p:sp>
        <p:nvSpPr>
          <p:cNvPr id="3" name="2 - TextBox"/>
          <p:cNvSpPr txBox="1"/>
          <p:nvPr/>
        </p:nvSpPr>
        <p:spPr>
          <a:xfrm>
            <a:off x="1" y="1428736"/>
            <a:ext cx="9144000" cy="1200329"/>
          </a:xfrm>
          <a:prstGeom prst="rect">
            <a:avLst/>
          </a:prstGeom>
          <a:noFill/>
        </p:spPr>
        <p:txBody>
          <a:bodyPr wrap="square" rtlCol="0">
            <a:spAutoFit/>
          </a:bodyPr>
          <a:lstStyle/>
          <a:p>
            <a:r>
              <a:rPr lang="el-GR" dirty="0"/>
              <a:t>Υλικά για τα φύλα είναι: αλεύρι, ελαιόλαδο, νερό, αλάτι και πιπέρι.</a:t>
            </a:r>
          </a:p>
          <a:p>
            <a:r>
              <a:rPr lang="el-GR" dirty="0"/>
              <a:t>Υλικά για τη γέμιση: χόρτα (σπανάκι, σέσκουλα, λάπατα, πράσα) φρέσκα κρεμμύδια, μαϊντανό, άνηθο, φρέσκο δυόσμο, ελαιόλαδο και αλάτι.</a:t>
            </a:r>
          </a:p>
          <a:p>
            <a:endParaRPr lang="el-GR" dirty="0"/>
          </a:p>
        </p:txBody>
      </p:sp>
      <p:sp>
        <p:nvSpPr>
          <p:cNvPr id="5" name="4 - Ορθογώνιο"/>
          <p:cNvSpPr/>
          <p:nvPr/>
        </p:nvSpPr>
        <p:spPr>
          <a:xfrm>
            <a:off x="2286000" y="-3957637"/>
            <a:ext cx="4572000" cy="369332"/>
          </a:xfrm>
          <a:prstGeom prst="rect">
            <a:avLst/>
          </a:prstGeom>
        </p:spPr>
        <p:txBody>
          <a:bodyPr>
            <a:spAutoFit/>
          </a:bodyPr>
          <a:lstStyle/>
          <a:p>
            <a:r>
              <a:rPr lang="el-GR" dirty="0" smtClean="0"/>
              <a:t> </a:t>
            </a:r>
            <a:endParaRPr lang="el-GR" dirty="0"/>
          </a:p>
        </p:txBody>
      </p:sp>
      <p:pic>
        <p:nvPicPr>
          <p:cNvPr id="1026" name="Picture 2" descr="C:\Users\User\Pictures\01_Macedonian_pie_of_greens_with_two_fyllo_dough_685_513_90.jpg"/>
          <p:cNvPicPr>
            <a:picLocks noChangeAspect="1" noChangeArrowheads="1"/>
          </p:cNvPicPr>
          <p:nvPr/>
        </p:nvPicPr>
        <p:blipFill>
          <a:blip r:embed="rId2"/>
          <a:srcRect/>
          <a:stretch>
            <a:fillRect/>
          </a:stretch>
        </p:blipFill>
        <p:spPr bwMode="auto">
          <a:xfrm>
            <a:off x="1285852" y="2500306"/>
            <a:ext cx="6524625" cy="435769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714356"/>
            <a:ext cx="9144000" cy="7017306"/>
          </a:xfrm>
          <a:prstGeom prst="rect">
            <a:avLst/>
          </a:prstGeom>
          <a:noFill/>
        </p:spPr>
        <p:txBody>
          <a:bodyPr wrap="square" rtlCol="0">
            <a:spAutoFit/>
          </a:bodyPr>
          <a:lstStyle/>
          <a:p>
            <a:r>
              <a:rPr lang="el-GR" b="1" dirty="0" smtClean="0"/>
              <a:t>Εκτέλεση</a:t>
            </a:r>
          </a:p>
          <a:p>
            <a:r>
              <a:rPr lang="el-GR" dirty="0" smtClean="0"/>
              <a:t> Καθαρίζουμε προσεκτικά όλα τα χορταρικά.</a:t>
            </a:r>
          </a:p>
          <a:p>
            <a:r>
              <a:rPr lang="el-GR" dirty="0" smtClean="0"/>
              <a:t>Τα ξεπλένουμε πολλές φορές με άφθονο νερό.</a:t>
            </a:r>
          </a:p>
          <a:p>
            <a:r>
              <a:rPr lang="el-GR" dirty="0" smtClean="0"/>
              <a:t>Τα αφήνουμε να στραγγίσουν μέχρι να ετοιμάσουμε τα φύλλα.</a:t>
            </a:r>
          </a:p>
          <a:p>
            <a:r>
              <a:rPr lang="el-GR" dirty="0" smtClean="0"/>
              <a:t>Ξεκινάμε να ετοιμάζουμε τη ζύμη για τα φύλλα.</a:t>
            </a:r>
          </a:p>
          <a:p>
            <a:r>
              <a:rPr lang="el-GR" dirty="0" smtClean="0"/>
              <a:t>Τοποθετούμε στο μπρίκι το νερό, το λάδι, το πιπέρι και το αλάτι, ανακατεύουμε καλά και ζεσταίνουμε το μίγμα στο μάτι της κουζίνας μέχρι να γίνει χλιαρό (όχι καυτό).</a:t>
            </a:r>
          </a:p>
          <a:p>
            <a:r>
              <a:rPr lang="el-GR" dirty="0" smtClean="0"/>
              <a:t>Βάζουμε το αλεύρι σε ένα δοχείο και ρίχνουμε μέσα το χλιαρό μίγμα από το μπρίκι.</a:t>
            </a:r>
          </a:p>
          <a:p>
            <a:r>
              <a:rPr lang="el-GR" dirty="0" smtClean="0"/>
              <a:t>Ανακατεύουμε καλά με το χέρι τα υλικά μέχρι να σχηματιστεί μια  μαλακή ζύμη.</a:t>
            </a:r>
          </a:p>
          <a:p>
            <a:r>
              <a:rPr lang="el-GR" dirty="0" smtClean="0"/>
              <a:t>Σκεπάζουμε με μια πετσέτα τη ζύμη και την αφήνουμε μέχρι να ετοιμάσουμε τη γέμιση.</a:t>
            </a:r>
          </a:p>
          <a:p>
            <a:r>
              <a:rPr lang="el-GR" dirty="0" smtClean="0"/>
              <a:t>Ψιλοκόβουμε όλα τα χορταρικά, προσθέτουμε το λάδι και το αλάτι της γέμισης και ανακατεύουμε πολύ καλά.</a:t>
            </a:r>
          </a:p>
          <a:p>
            <a:r>
              <a:rPr lang="el-GR" dirty="0" smtClean="0"/>
              <a:t>Χωρίζουμε τη ζύμη σε δύο ίσα μέρη.</a:t>
            </a:r>
          </a:p>
          <a:p>
            <a:r>
              <a:rPr lang="el-GR" dirty="0" smtClean="0"/>
              <a:t>Σε μια καθαρή επίπεδη επιφάνεια τοποθετούμε λίγο αλεύρι και ανοίγουμε με χοντρό πλάστη το ένα μέρος της ζύμης σε φύλλο στο μέγεθος και το σχήμα του ταψιού που θα χρησιμοποιήσουμε.</a:t>
            </a:r>
          </a:p>
          <a:p>
            <a:r>
              <a:rPr lang="el-GR" dirty="0" smtClean="0"/>
              <a:t>Κατά τη διάρκεια ανοίγματος των φύλλων πασπαλίζουμε με αλεύρι τη ζύμη για να μην κολλάει ο πλάστης.</a:t>
            </a:r>
          </a:p>
          <a:p>
            <a:r>
              <a:rPr lang="el-GR" dirty="0" smtClean="0"/>
              <a:t>Λαδώνουμε το ταψί μας με ένα πινέλο μαγειρικής.</a:t>
            </a:r>
          </a:p>
          <a:p>
            <a:r>
              <a:rPr lang="el-GR" dirty="0" smtClean="0"/>
              <a:t>Τοποθετούμε το ανοιγμένο φύλλο στο ταψί.</a:t>
            </a:r>
          </a:p>
          <a:p>
            <a:r>
              <a:rPr lang="el-GR" dirty="0" smtClean="0"/>
              <a:t>Ρίχνουμε πάνω στο φύλλο τη γέμιση και γυρνάμε τις άκρες του φύλλου που περισσεύουν πάνω στη γέμιση.</a:t>
            </a:r>
          </a:p>
          <a:p>
            <a:r>
              <a:rPr lang="el-GR" dirty="0" smtClean="0"/>
              <a:t> </a:t>
            </a:r>
          </a:p>
          <a:p>
            <a:endParaRPr lang="el-GR" dirty="0" smtClean="0"/>
          </a:p>
          <a:p>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1285860"/>
            <a:ext cx="9144000" cy="2308324"/>
          </a:xfrm>
          <a:prstGeom prst="rect">
            <a:avLst/>
          </a:prstGeom>
          <a:noFill/>
        </p:spPr>
        <p:txBody>
          <a:bodyPr wrap="square" rtlCol="0">
            <a:spAutoFit/>
          </a:bodyPr>
          <a:lstStyle/>
          <a:p>
            <a:r>
              <a:rPr lang="el-GR" dirty="0" smtClean="0"/>
              <a:t>Προθερμαίνουμε τον φούρνο στους 180ο C.</a:t>
            </a:r>
          </a:p>
          <a:p>
            <a:r>
              <a:rPr lang="el-GR" dirty="0" smtClean="0"/>
              <a:t>Ανοίγουμε με τον ίδιο τρόπο και το δεύτερο φύλλο και το απλώνουμε πάνω από την γέμιση.</a:t>
            </a:r>
          </a:p>
          <a:p>
            <a:r>
              <a:rPr lang="el-GR" dirty="0" smtClean="0"/>
              <a:t>Κόβουμε με ένα μαχαίρι τις άκρες που περισσεύουν.</a:t>
            </a:r>
          </a:p>
          <a:p>
            <a:r>
              <a:rPr lang="el-GR" dirty="0" smtClean="0"/>
              <a:t>Λαδώνουμε με το πινέλο το πάνω φύλλο και με ένα μαχαίρι χαράζουμε την πίτα χωρίς να φτάσουμε στο κάτω φύλλο.</a:t>
            </a:r>
          </a:p>
          <a:p>
            <a:r>
              <a:rPr lang="el-GR" dirty="0" smtClean="0"/>
              <a:t>Βάζουμε το ταψί στο φούρνο και ψήνουμε την πίτα για 40 λεπτά περίπου.</a:t>
            </a:r>
          </a:p>
          <a:p>
            <a:r>
              <a:rPr lang="el-GR" dirty="0" smtClean="0"/>
              <a:t>Αν δεν έχει ψηθεί από κάτω αφήνουμε ανοιχτή μόνο την κάτω αντίσταση και ψήνουμε για 10- 15 λεπτά ακόμα.</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gourmed.gr/filesbank/web/20091029182810_hortopita.jpg"/>
          <p:cNvPicPr>
            <a:picLocks noChangeAspect="1" noChangeArrowheads="1"/>
          </p:cNvPicPr>
          <p:nvPr/>
        </p:nvPicPr>
        <p:blipFill>
          <a:blip r:embed="rId2"/>
          <a:srcRect/>
          <a:stretch>
            <a:fillRect/>
          </a:stretch>
        </p:blipFill>
        <p:spPr bwMode="auto">
          <a:xfrm>
            <a:off x="1571604" y="1000108"/>
            <a:ext cx="6215106" cy="48577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357166"/>
            <a:ext cx="3578159" cy="738664"/>
          </a:xfrm>
          <a:prstGeom prst="rect">
            <a:avLst/>
          </a:prstGeom>
          <a:noFill/>
        </p:spPr>
        <p:txBody>
          <a:bodyPr wrap="none" rtlCol="0">
            <a:spAutoFit/>
          </a:bodyPr>
          <a:lstStyle/>
          <a:p>
            <a:r>
              <a:rPr lang="el-GR" sz="2400" dirty="0"/>
              <a:t>Κουραμπιέδες ή </a:t>
            </a:r>
            <a:r>
              <a:rPr lang="el-GR" sz="2400" dirty="0" smtClean="0"/>
              <a:t>σαλιάρια.</a:t>
            </a:r>
            <a:endParaRPr lang="el-GR" sz="2400" dirty="0"/>
          </a:p>
          <a:p>
            <a:endParaRPr lang="el-GR" dirty="0"/>
          </a:p>
        </p:txBody>
      </p:sp>
      <p:sp>
        <p:nvSpPr>
          <p:cNvPr id="3" name="2 - TextBox"/>
          <p:cNvSpPr txBox="1"/>
          <p:nvPr/>
        </p:nvSpPr>
        <p:spPr>
          <a:xfrm>
            <a:off x="142844" y="1214422"/>
            <a:ext cx="3201582" cy="5078313"/>
          </a:xfrm>
          <a:prstGeom prst="rect">
            <a:avLst/>
          </a:prstGeom>
          <a:noFill/>
        </p:spPr>
        <p:txBody>
          <a:bodyPr wrap="none" rtlCol="0">
            <a:spAutoFit/>
          </a:bodyPr>
          <a:lstStyle/>
          <a:p>
            <a:r>
              <a:rPr lang="el-GR" dirty="0" smtClean="0"/>
              <a:t>Υλικα</a:t>
            </a:r>
          </a:p>
          <a:p>
            <a:r>
              <a:rPr lang="el-GR" dirty="0" smtClean="0"/>
              <a:t>2 κούπες λάδι(ηλιέλαιο)</a:t>
            </a:r>
            <a:br>
              <a:rPr lang="el-GR" dirty="0" smtClean="0"/>
            </a:br>
            <a:r>
              <a:rPr lang="el-GR" dirty="0" smtClean="0"/>
              <a:t>1 κούπα ζάχαρη</a:t>
            </a:r>
            <a:br>
              <a:rPr lang="el-GR" dirty="0" smtClean="0"/>
            </a:br>
            <a:r>
              <a:rPr lang="el-GR" dirty="0" smtClean="0"/>
              <a:t>1 κούπα χυμό πορτοκάλι</a:t>
            </a:r>
            <a:br>
              <a:rPr lang="el-GR" dirty="0" smtClean="0"/>
            </a:br>
            <a:r>
              <a:rPr lang="el-GR" dirty="0" smtClean="0"/>
              <a:t>1 μπέικιν</a:t>
            </a:r>
            <a:br>
              <a:rPr lang="el-GR" dirty="0" smtClean="0"/>
            </a:br>
            <a:r>
              <a:rPr lang="el-GR" dirty="0" smtClean="0"/>
              <a:t>1 κουταλάκι σόδα μαγειρική</a:t>
            </a:r>
            <a:br>
              <a:rPr lang="el-GR" dirty="0" smtClean="0"/>
            </a:br>
            <a:r>
              <a:rPr lang="el-GR" dirty="0" smtClean="0"/>
              <a:t>αλεύρι όσο πάρει</a:t>
            </a:r>
            <a:br>
              <a:rPr lang="el-GR" dirty="0" smtClean="0"/>
            </a:br>
            <a:r>
              <a:rPr lang="el-GR" dirty="0" smtClean="0"/>
              <a:t>ινδοκάρυδο για την επικάλυψη</a:t>
            </a:r>
            <a:br>
              <a:rPr lang="el-GR" dirty="0" smtClean="0"/>
            </a:br>
            <a:r>
              <a:rPr lang="el-GR" dirty="0" smtClean="0"/>
              <a:t/>
            </a:r>
            <a:br>
              <a:rPr lang="el-GR" dirty="0" smtClean="0"/>
            </a:br>
            <a:r>
              <a:rPr lang="el-GR" dirty="0" smtClean="0"/>
              <a:t>ΓΕΜΙΣΗ</a:t>
            </a:r>
            <a:br>
              <a:rPr lang="el-GR" dirty="0" smtClean="0"/>
            </a:br>
            <a:r>
              <a:rPr lang="el-GR" dirty="0" smtClean="0"/>
              <a:t>καρύδια κανέλα ζάχαρη</a:t>
            </a:r>
            <a:br>
              <a:rPr lang="el-GR" dirty="0" smtClean="0"/>
            </a:br>
            <a:r>
              <a:rPr lang="el-GR" dirty="0" smtClean="0"/>
              <a:t>(ποσότητες με το μάτι)</a:t>
            </a:r>
            <a:br>
              <a:rPr lang="el-GR" dirty="0" smtClean="0"/>
            </a:br>
            <a:r>
              <a:rPr lang="el-GR" dirty="0" smtClean="0"/>
              <a:t/>
            </a:r>
            <a:br>
              <a:rPr lang="el-GR" dirty="0" smtClean="0"/>
            </a:br>
            <a:r>
              <a:rPr lang="el-GR" dirty="0" smtClean="0"/>
              <a:t>ΣΙΡΟΠΙ</a:t>
            </a:r>
            <a:br>
              <a:rPr lang="el-GR" dirty="0" smtClean="0"/>
            </a:br>
            <a:r>
              <a:rPr lang="el-GR" dirty="0" smtClean="0"/>
              <a:t>3 κούπες νερό</a:t>
            </a:r>
            <a:br>
              <a:rPr lang="el-GR" dirty="0" smtClean="0"/>
            </a:br>
            <a:r>
              <a:rPr lang="el-GR" dirty="0" smtClean="0"/>
              <a:t>2 1/2 κούπες ζάχαρη</a:t>
            </a:r>
            <a:br>
              <a:rPr lang="el-GR" dirty="0" smtClean="0"/>
            </a:br>
            <a:endParaRPr lang="el-GR" dirty="0" smtClean="0"/>
          </a:p>
          <a:p>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gourmed.gr/filesbank/web/Kourampiedes-71bfe400-5dd0-4207-8d2d-4823ee949a6f.jpg"/>
          <p:cNvPicPr>
            <a:picLocks noChangeAspect="1" noChangeArrowheads="1"/>
          </p:cNvPicPr>
          <p:nvPr/>
        </p:nvPicPr>
        <p:blipFill>
          <a:blip r:embed="rId2"/>
          <a:srcRect/>
          <a:stretch>
            <a:fillRect/>
          </a:stretch>
        </p:blipFill>
        <p:spPr bwMode="auto">
          <a:xfrm>
            <a:off x="1071538" y="1071546"/>
            <a:ext cx="7143800" cy="45720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714356"/>
            <a:ext cx="9001156" cy="4247317"/>
          </a:xfrm>
          <a:prstGeom prst="rect">
            <a:avLst/>
          </a:prstGeom>
          <a:noFill/>
        </p:spPr>
        <p:txBody>
          <a:bodyPr wrap="square" rtlCol="0">
            <a:spAutoFit/>
          </a:bodyPr>
          <a:lstStyle/>
          <a:p>
            <a:r>
              <a:rPr lang="el-GR" dirty="0" smtClean="0"/>
              <a:t>1)Ανακατεύω το λάδι με τη ζάχαρη, ίσα να λιώσει η ζάχαρη</a:t>
            </a:r>
            <a:br>
              <a:rPr lang="el-GR" dirty="0" smtClean="0"/>
            </a:br>
            <a:r>
              <a:rPr lang="el-GR" dirty="0" smtClean="0"/>
              <a:t>2)Ανακατεύω το χυμό με την σόδα και τα ρίχνω στο μίγμα</a:t>
            </a:r>
            <a:br>
              <a:rPr lang="el-GR" dirty="0" smtClean="0"/>
            </a:br>
            <a:r>
              <a:rPr lang="el-GR" dirty="0" smtClean="0"/>
              <a:t>3)Ρίχνω σιγά σιγά το αλεύρι μέχρι να έχω ένα μίγμα μαλακό που μόλις δεν θα κολλάει στο χέρι.(λίγο πιο σφιχτή από τη ζύμη που φτιάχνω για τα μελομακάρονα).</a:t>
            </a:r>
            <a:br>
              <a:rPr lang="el-GR" dirty="0" smtClean="0"/>
            </a:br>
            <a:r>
              <a:rPr lang="el-GR" dirty="0" smtClean="0"/>
              <a:t>Το ανακάτεμα των υλικων γίνεται με το χέρι</a:t>
            </a:r>
            <a:br>
              <a:rPr lang="el-GR" dirty="0" smtClean="0"/>
            </a:br>
            <a:r>
              <a:rPr lang="el-GR" dirty="0" smtClean="0"/>
              <a:t>4)Ανακατεύω τα υλικά της γέμισης</a:t>
            </a:r>
            <a:br>
              <a:rPr lang="el-GR" dirty="0" smtClean="0"/>
            </a:br>
            <a:r>
              <a:rPr lang="el-GR" dirty="0" smtClean="0"/>
              <a:t>5)Παίρνω κομμάτια ζύμης περίπου όσο μια μπουνιά ή και πιό μικρή και τα ανοίγω με το χέρι τοποθετώ μέσα μια κουταλιά από τη γεμιση και την κλείνω δίνοντας σχήμα μισοφέγγαρου.</a:t>
            </a:r>
            <a:br>
              <a:rPr lang="el-GR" dirty="0" smtClean="0"/>
            </a:br>
            <a:r>
              <a:rPr lang="el-GR" dirty="0" smtClean="0"/>
              <a:t>6)προθερμαίνω το φούρνο στους 180 βαθμούς και ψήνω για μισή ώρα περίπου.</a:t>
            </a:r>
            <a:br>
              <a:rPr lang="el-GR" dirty="0" smtClean="0"/>
            </a:br>
            <a:r>
              <a:rPr lang="el-GR" dirty="0" smtClean="0"/>
              <a:t>7)Βράζω το σιρόπι για 5 λεπτά.</a:t>
            </a:r>
            <a:br>
              <a:rPr lang="el-GR" dirty="0" smtClean="0"/>
            </a:br>
            <a:r>
              <a:rPr lang="el-GR" dirty="0" smtClean="0"/>
              <a:t/>
            </a:r>
            <a:br>
              <a:rPr lang="el-GR" dirty="0" smtClean="0"/>
            </a:br>
            <a:r>
              <a:rPr lang="el-GR" dirty="0" smtClean="0"/>
              <a:t>Σιροπιάζω τους κουραμπιέδες, με το σιρόπι ζεστό και τους κουραμπιέδες κρύους.</a:t>
            </a:r>
            <a:br>
              <a:rPr lang="el-GR" dirty="0" smtClean="0"/>
            </a:br>
            <a:r>
              <a:rPr lang="el-GR" dirty="0" smtClean="0"/>
              <a:t/>
            </a:r>
            <a:br>
              <a:rPr lang="el-GR" dirty="0" smtClean="0"/>
            </a:br>
            <a:r>
              <a:rPr lang="el-GR" dirty="0" smtClean="0"/>
              <a:t>Τους τυλίγω με ινδοκάρυδο </a:t>
            </a:r>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42844" y="571480"/>
            <a:ext cx="2940420" cy="461665"/>
          </a:xfrm>
          <a:prstGeom prst="rect">
            <a:avLst/>
          </a:prstGeom>
          <a:noFill/>
        </p:spPr>
        <p:txBody>
          <a:bodyPr wrap="none" rtlCol="0">
            <a:spAutoFit/>
          </a:bodyPr>
          <a:lstStyle/>
          <a:p>
            <a:r>
              <a:rPr lang="el-GR" sz="2400" b="1" u="sng" dirty="0" smtClean="0"/>
              <a:t>Μακεδονικη σαλατα</a:t>
            </a:r>
            <a:endParaRPr lang="el-GR" sz="2400" b="1" u="sng" dirty="0"/>
          </a:p>
        </p:txBody>
      </p:sp>
      <p:sp>
        <p:nvSpPr>
          <p:cNvPr id="3" name="2 - TextBox"/>
          <p:cNvSpPr txBox="1"/>
          <p:nvPr/>
        </p:nvSpPr>
        <p:spPr>
          <a:xfrm>
            <a:off x="0" y="1142984"/>
            <a:ext cx="8929718" cy="5909310"/>
          </a:xfrm>
          <a:prstGeom prst="rect">
            <a:avLst/>
          </a:prstGeom>
          <a:noFill/>
        </p:spPr>
        <p:txBody>
          <a:bodyPr wrap="square" rtlCol="0">
            <a:spAutoFit/>
          </a:bodyPr>
          <a:lstStyle/>
          <a:p>
            <a:r>
              <a:rPr lang="el-GR" b="1" dirty="0" smtClean="0"/>
              <a:t>Υλικά:</a:t>
            </a:r>
            <a:r>
              <a:rPr lang="el-GR" dirty="0" smtClean="0"/>
              <a:t> 1/4 λάχανο άσπρο </a:t>
            </a:r>
          </a:p>
          <a:p>
            <a:r>
              <a:rPr lang="el-GR" dirty="0" smtClean="0"/>
              <a:t>1/8 λάχανο κόκκινο </a:t>
            </a:r>
          </a:p>
          <a:p>
            <a:r>
              <a:rPr lang="el-GR" dirty="0" smtClean="0"/>
              <a:t>1 </a:t>
            </a:r>
            <a:r>
              <a:rPr lang="el-GR" dirty="0" smtClean="0">
                <a:hlinkClick r:id="rId2"/>
              </a:rPr>
              <a:t>καρότο</a:t>
            </a:r>
            <a:r>
              <a:rPr lang="el-GR" dirty="0" smtClean="0"/>
              <a:t> </a:t>
            </a:r>
          </a:p>
          <a:p>
            <a:r>
              <a:rPr lang="el-GR" dirty="0" smtClean="0"/>
              <a:t>1 πιπεριά κόκκινη μεγάλη </a:t>
            </a:r>
          </a:p>
          <a:p>
            <a:r>
              <a:rPr lang="el-GR" dirty="0" smtClean="0"/>
              <a:t>1 πιπεριά πράσινη κέρατο </a:t>
            </a:r>
          </a:p>
          <a:p>
            <a:r>
              <a:rPr lang="el-GR" dirty="0" smtClean="0"/>
              <a:t>1 ρίζα σέλινο </a:t>
            </a:r>
          </a:p>
          <a:p>
            <a:r>
              <a:rPr lang="el-GR" dirty="0" smtClean="0"/>
              <a:t>1/4 ματσάκι μαϊντανό </a:t>
            </a:r>
          </a:p>
          <a:p>
            <a:r>
              <a:rPr lang="el-GR" dirty="0" smtClean="0"/>
              <a:t>1/2 λεμόνι στυμμένο </a:t>
            </a:r>
          </a:p>
          <a:p>
            <a:r>
              <a:rPr lang="el-GR" dirty="0" smtClean="0"/>
              <a:t>αλάτι </a:t>
            </a:r>
          </a:p>
          <a:p>
            <a:r>
              <a:rPr lang="el-GR" dirty="0" smtClean="0"/>
              <a:t>λάδι </a:t>
            </a:r>
          </a:p>
          <a:p>
            <a:r>
              <a:rPr lang="el-GR" b="1" dirty="0" smtClean="0"/>
              <a:t>Εκτέλεση:</a:t>
            </a:r>
            <a:r>
              <a:rPr lang="el-GR" dirty="0" smtClean="0"/>
              <a:t> </a:t>
            </a:r>
            <a:br>
              <a:rPr lang="el-GR" dirty="0" smtClean="0"/>
            </a:br>
            <a:r>
              <a:rPr lang="el-GR" dirty="0" smtClean="0"/>
              <a:t/>
            </a:r>
            <a:br>
              <a:rPr lang="el-GR" dirty="0" smtClean="0"/>
            </a:br>
            <a:r>
              <a:rPr lang="el-GR" dirty="0" smtClean="0"/>
              <a:t>Πλένετε τα λαχανικά πολύ καλά. Κόβετε τα λάχανα σε πολύ μικρές λωρίδες. Τρίβετε τα καρότα στον τρίφτη στο χοντρό. Κόβετε τις πιπεριές σε πολύ μικρα κομμάτια. Ψιλοκόβετε το σέλινο και τον μαϊντανό. </a:t>
            </a:r>
            <a:br>
              <a:rPr lang="el-GR" dirty="0" smtClean="0"/>
            </a:br>
            <a:r>
              <a:rPr lang="el-GR" dirty="0" smtClean="0"/>
              <a:t/>
            </a:r>
            <a:br>
              <a:rPr lang="el-GR" dirty="0" smtClean="0"/>
            </a:br>
            <a:r>
              <a:rPr lang="el-GR" dirty="0" smtClean="0"/>
              <a:t>Τα τοποθετείτε σε μια σαλατιέρα ή ένα μπολ και προσθέτετε το λεμόνι. </a:t>
            </a:r>
            <a:br>
              <a:rPr lang="el-GR" dirty="0" smtClean="0"/>
            </a:br>
            <a:r>
              <a:rPr lang="el-GR" dirty="0" smtClean="0"/>
              <a:t/>
            </a:r>
            <a:br>
              <a:rPr lang="el-GR" dirty="0" smtClean="0"/>
            </a:br>
            <a:r>
              <a:rPr lang="el-GR" dirty="0" smtClean="0"/>
              <a:t>Αλατοπιπερώνετε και ανακατεύετε προσεκτικά. Προσθέτετε το λάδι.</a:t>
            </a:r>
          </a:p>
          <a:p>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ucook.gr/cook/images/stories/salates/makedonikisalata.jpg"/>
          <p:cNvPicPr>
            <a:picLocks noChangeAspect="1" noChangeArrowheads="1"/>
          </p:cNvPicPr>
          <p:nvPr/>
        </p:nvPicPr>
        <p:blipFill>
          <a:blip r:embed="rId2"/>
          <a:srcRect/>
          <a:stretch>
            <a:fillRect/>
          </a:stretch>
        </p:blipFill>
        <p:spPr bwMode="auto">
          <a:xfrm>
            <a:off x="1357290" y="1071546"/>
            <a:ext cx="6429420" cy="47149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greek-language.gr/greekLang/files/image/fonts/AlexanderBuEdi.jpg"/>
          <p:cNvPicPr>
            <a:picLocks noChangeAspect="1" noChangeArrowheads="1"/>
          </p:cNvPicPr>
          <p:nvPr/>
        </p:nvPicPr>
        <p:blipFill>
          <a:blip r:embed="rId2" cstate="print"/>
          <a:srcRect/>
          <a:stretch>
            <a:fillRect/>
          </a:stretch>
        </p:blipFill>
        <p:spPr bwMode="auto">
          <a:xfrm>
            <a:off x="1214414" y="1000108"/>
            <a:ext cx="6448425" cy="4314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57158" y="214290"/>
            <a:ext cx="1718740" cy="584775"/>
          </a:xfrm>
          <a:prstGeom prst="rect">
            <a:avLst/>
          </a:prstGeom>
          <a:noFill/>
        </p:spPr>
        <p:txBody>
          <a:bodyPr wrap="none" rtlCol="0">
            <a:spAutoFit/>
          </a:bodyPr>
          <a:lstStyle/>
          <a:p>
            <a:r>
              <a:rPr lang="el-GR" sz="3200" b="1" u="sng" dirty="0" err="1" smtClean="0"/>
              <a:t>φοινικια</a:t>
            </a:r>
            <a:endParaRPr lang="el-GR" sz="3200" b="1" u="sng" dirty="0"/>
          </a:p>
        </p:txBody>
      </p:sp>
      <p:sp>
        <p:nvSpPr>
          <p:cNvPr id="3" name="2 - TextBox"/>
          <p:cNvSpPr txBox="1"/>
          <p:nvPr/>
        </p:nvSpPr>
        <p:spPr>
          <a:xfrm>
            <a:off x="285720" y="1285860"/>
            <a:ext cx="6083845" cy="5078313"/>
          </a:xfrm>
          <a:prstGeom prst="rect">
            <a:avLst/>
          </a:prstGeom>
          <a:noFill/>
        </p:spPr>
        <p:txBody>
          <a:bodyPr wrap="none" rtlCol="0">
            <a:spAutoFit/>
          </a:bodyPr>
          <a:lstStyle/>
          <a:p>
            <a:r>
              <a:rPr lang="el-GR" dirty="0"/>
              <a:t>ΥΛΙΚΑ</a:t>
            </a:r>
            <a:br>
              <a:rPr lang="el-GR" dirty="0"/>
            </a:br>
            <a:r>
              <a:rPr lang="el-GR" dirty="0"/>
              <a:t>αλεύρι για ολες τις χρήσεις οσο πάρει [περίπου μισό πακέτο]</a:t>
            </a:r>
            <a:br>
              <a:rPr lang="el-GR" dirty="0"/>
            </a:br>
            <a:r>
              <a:rPr lang="el-GR" dirty="0"/>
              <a:t>2 φλυτζάνια σιμιγδάλι,η χονδρο,η ψιλό</a:t>
            </a:r>
            <a:br>
              <a:rPr lang="el-GR" dirty="0"/>
            </a:br>
            <a:r>
              <a:rPr lang="el-GR" dirty="0"/>
              <a:t>1 και μισό ακόμα φλυτζάνι αραβοσιτέλαιο ,η καλαμποκέλαιο</a:t>
            </a:r>
            <a:br>
              <a:rPr lang="el-GR" dirty="0"/>
            </a:br>
            <a:r>
              <a:rPr lang="el-GR" dirty="0"/>
              <a:t>...1\2 φλυτζάνι ζάχαρη</a:t>
            </a:r>
            <a:br>
              <a:rPr lang="el-GR" dirty="0"/>
            </a:br>
            <a:r>
              <a:rPr lang="el-GR" dirty="0"/>
              <a:t>1 φλυτζάνι χυμό φρέσκο πορτοκάλι</a:t>
            </a:r>
            <a:br>
              <a:rPr lang="el-GR" dirty="0"/>
            </a:br>
            <a:r>
              <a:rPr lang="el-GR" dirty="0"/>
              <a:t>2 κουτ.γλυκού μπέκιν πάουντερ</a:t>
            </a:r>
            <a:br>
              <a:rPr lang="el-GR" dirty="0"/>
            </a:br>
            <a:r>
              <a:rPr lang="el-GR" dirty="0"/>
              <a:t>ξύσμα απο ενα πορτοκάλι</a:t>
            </a:r>
            <a:br>
              <a:rPr lang="el-GR" dirty="0"/>
            </a:br>
            <a:r>
              <a:rPr lang="el-GR" dirty="0"/>
              <a:t>ΓΕΜΙΣΗ</a:t>
            </a:r>
            <a:br>
              <a:rPr lang="el-GR" dirty="0"/>
            </a:br>
            <a:r>
              <a:rPr lang="el-GR" dirty="0"/>
              <a:t>1 και μισό φλυτζάνι καρυδόψιχα χονδροαλεσμένη</a:t>
            </a:r>
            <a:br>
              <a:rPr lang="el-GR" dirty="0"/>
            </a:br>
            <a:r>
              <a:rPr lang="el-GR" dirty="0"/>
              <a:t>2 κουτ.γλυκού κανέλλα</a:t>
            </a:r>
            <a:br>
              <a:rPr lang="el-GR" dirty="0"/>
            </a:br>
            <a:r>
              <a:rPr lang="el-GR" dirty="0"/>
              <a:t>4 κουτ.σούπας άχνη ζάχαρη</a:t>
            </a:r>
            <a:br>
              <a:rPr lang="el-GR" dirty="0"/>
            </a:br>
            <a:r>
              <a:rPr lang="el-GR" dirty="0"/>
              <a:t>ΣΙΡΟΠΙ</a:t>
            </a:r>
            <a:br>
              <a:rPr lang="el-GR" dirty="0"/>
            </a:br>
            <a:r>
              <a:rPr lang="el-GR" dirty="0"/>
              <a:t>1 και μισό ακόμα φλυτζάνι μέλι</a:t>
            </a:r>
            <a:br>
              <a:rPr lang="el-GR" dirty="0"/>
            </a:br>
            <a:r>
              <a:rPr lang="el-GR" dirty="0"/>
              <a:t>2 φλυτζάνια ζάχαρη</a:t>
            </a:r>
            <a:br>
              <a:rPr lang="el-GR" dirty="0"/>
            </a:br>
            <a:r>
              <a:rPr lang="el-GR" dirty="0"/>
              <a:t>φλούδα απο ενα πορτοκάλι</a:t>
            </a:r>
            <a:br>
              <a:rPr lang="el-GR" dirty="0"/>
            </a:br>
            <a:r>
              <a:rPr lang="el-GR" dirty="0"/>
              <a:t>1 ξυλοκανέλλα</a:t>
            </a:r>
            <a:br>
              <a:rPr lang="el-GR" dirty="0"/>
            </a:br>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bees.gr/wp-content/uploads/2010/12/5.jpg"/>
          <p:cNvPicPr>
            <a:picLocks noChangeAspect="1" noChangeArrowheads="1"/>
          </p:cNvPicPr>
          <p:nvPr/>
        </p:nvPicPr>
        <p:blipFill>
          <a:blip r:embed="rId2"/>
          <a:srcRect/>
          <a:stretch>
            <a:fillRect/>
          </a:stretch>
        </p:blipFill>
        <p:spPr bwMode="auto">
          <a:xfrm>
            <a:off x="1214414" y="1142984"/>
            <a:ext cx="6072230" cy="41434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 y="214290"/>
            <a:ext cx="9144000" cy="5355312"/>
          </a:xfrm>
          <a:prstGeom prst="rect">
            <a:avLst/>
          </a:prstGeom>
          <a:noFill/>
        </p:spPr>
        <p:txBody>
          <a:bodyPr wrap="square" rtlCol="0">
            <a:spAutoFit/>
          </a:bodyPr>
          <a:lstStyle/>
          <a:p>
            <a:r>
              <a:rPr lang="el-GR" dirty="0"/>
              <a:t>ΕΚΤΕΛΕΣΗ </a:t>
            </a:r>
            <a:br>
              <a:rPr lang="el-GR" dirty="0"/>
            </a:br>
            <a:endParaRPr lang="el-GR" dirty="0" smtClean="0"/>
          </a:p>
          <a:p>
            <a:endParaRPr lang="el-GR" dirty="0"/>
          </a:p>
          <a:p>
            <a:r>
              <a:rPr lang="el-GR" dirty="0" smtClean="0"/>
              <a:t>Σε </a:t>
            </a:r>
            <a:r>
              <a:rPr lang="el-GR" dirty="0"/>
              <a:t>μία λεκάνη [η γιαγιά τα φτιάχνει σε πήλινη ]βάζουμε το λάδι με την ζάχαρη και με το χέρι τα δουλεύουμε λίγο να διαλυθεί η ζάχαρη,προσθέτουμε το χυμο πορτοκαλιού,το ξύσμα πορτοκάλι,το σιμιγδάλι ,και το μπέκιν ,ξαναανακατεύουμε .Αρχίζουμε καί προσθέτουμε σιγά σιγά το αλεύρι ,τόσο οσο να γίνει μια ζύμη σφιχτή ,να μην κολλάει στα χέρια μας .Σε ενα μπωλάκι ανακατεύουμε τα καρύδια ,[περάστε τα στό μούλτι ]την άχνη,και την κανέλλα.Κόβετε ενα κομμάτι ζύμη μέγεθος λίγο μεγαλύτερο από ενα καρύδι,το πλάθετε σαν μπαλάκι και το πατάτε στη μέση σαν να ανοίγετε τρυπούλα και την γεμίζετε με λίγο από το μείγμα και μετά κλείστε το και δώστε του σχήμα </a:t>
            </a:r>
            <a:r>
              <a:rPr lang="el-GR" dirty="0" err="1" smtClean="0"/>
              <a:t>τριγωνικό.Μ’ενα</a:t>
            </a:r>
            <a:r>
              <a:rPr lang="el-GR" dirty="0" smtClean="0"/>
              <a:t> </a:t>
            </a:r>
            <a:r>
              <a:rPr lang="el-GR" dirty="0"/>
              <a:t>πιρουνάκι κάντε του σχεδιάκια από πάνω [κέντημα το λέει η γιαγιά ].Βάλτε τα στο ταψί λίγο αραιά ,μην βάλετε ούτε λάδι ,ούτε βούτυρο στο ταψί δεν χρειάζετε σε προθερμασμένο φούρνο ,θέλουν περίπου 30 λεπτά ανάλογα το φούρνο,να τα δείτε να χρυσίσουν.</a:t>
            </a:r>
            <a:br>
              <a:rPr lang="el-GR" dirty="0"/>
            </a:br>
            <a:r>
              <a:rPr lang="el-GR" dirty="0"/>
              <a:t>ΕΚΤΕΛΕΣΗ ΣΙΡΟΠΙΟΥ </a:t>
            </a:r>
            <a:br>
              <a:rPr lang="el-GR" dirty="0"/>
            </a:br>
            <a:r>
              <a:rPr lang="el-GR" dirty="0"/>
              <a:t>Βράστε τα υλικά που σας είπα νερό,μέλι,την πορτοκαλόφλουδα,κ το ξύλο κανέλλα περίπου για 10 λεπτά και ενα απο τα </a:t>
            </a:r>
            <a:r>
              <a:rPr lang="el-GR" dirty="0" smtClean="0"/>
              <a:t>δυο </a:t>
            </a:r>
            <a:r>
              <a:rPr lang="el-GR" dirty="0"/>
              <a:t>η το σιρόπι,η τα φοινίκια πρέπει να ειναι το ένα ζεστό το αλλο κρύο.Τα ρίχνουμε μέσα στην κατσαρόλα με το σιρόπι και τα αφηνουμε για 5 λεπτά περίπου να σιροπιαστούν</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357422" y="0"/>
            <a:ext cx="3579121" cy="830997"/>
          </a:xfrm>
          <a:prstGeom prst="rect">
            <a:avLst/>
          </a:prstGeom>
          <a:noFill/>
        </p:spPr>
        <p:txBody>
          <a:bodyPr wrap="none" rtlCol="0">
            <a:spAutoFit/>
          </a:bodyPr>
          <a:lstStyle/>
          <a:p>
            <a:r>
              <a:rPr lang="el-GR" sz="4800" b="1" u="sng" dirty="0" smtClean="0"/>
              <a:t>ΕΝΔΥΜΑΣΙΑ</a:t>
            </a:r>
            <a:endParaRPr lang="el-GR" sz="4800" b="1" u="sng" dirty="0"/>
          </a:p>
        </p:txBody>
      </p:sp>
      <p:sp>
        <p:nvSpPr>
          <p:cNvPr id="3" name="2 - TextBox"/>
          <p:cNvSpPr txBox="1"/>
          <p:nvPr/>
        </p:nvSpPr>
        <p:spPr>
          <a:xfrm>
            <a:off x="0" y="1142984"/>
            <a:ext cx="8929718" cy="646331"/>
          </a:xfrm>
          <a:prstGeom prst="rect">
            <a:avLst/>
          </a:prstGeom>
          <a:noFill/>
        </p:spPr>
        <p:txBody>
          <a:bodyPr wrap="square" rtlCol="0">
            <a:spAutoFit/>
          </a:bodyPr>
          <a:lstStyle/>
          <a:p>
            <a:r>
              <a:rPr lang="el-GR" dirty="0"/>
              <a:t>Οι παραδοσιακές Μακεδονικές στολές διαφέρουν ανάλογα με την περιοχή και την περίσταση.</a:t>
            </a:r>
          </a:p>
        </p:txBody>
      </p:sp>
      <p:sp>
        <p:nvSpPr>
          <p:cNvPr id="4" name="3 - TextBox"/>
          <p:cNvSpPr txBox="1"/>
          <p:nvPr/>
        </p:nvSpPr>
        <p:spPr>
          <a:xfrm>
            <a:off x="0" y="2000240"/>
            <a:ext cx="2760884" cy="461665"/>
          </a:xfrm>
          <a:prstGeom prst="rect">
            <a:avLst/>
          </a:prstGeom>
          <a:noFill/>
        </p:spPr>
        <p:txBody>
          <a:bodyPr wrap="none" rtlCol="0">
            <a:spAutoFit/>
          </a:bodyPr>
          <a:lstStyle/>
          <a:p>
            <a:r>
              <a:rPr lang="el-GR" sz="2400" b="1" dirty="0" smtClean="0"/>
              <a:t>Δυτικη Μακεδονια </a:t>
            </a:r>
            <a:endParaRPr lang="el-GR" sz="2400" b="1" dirty="0"/>
          </a:p>
        </p:txBody>
      </p:sp>
      <p:pic>
        <p:nvPicPr>
          <p:cNvPr id="46082" name="Picture 2" descr="αποκριάτικες στολές Stamco νέο σχέδιο θα παρουσιαστή σύντομα"/>
          <p:cNvPicPr>
            <a:picLocks noChangeAspect="1" noChangeArrowheads="1"/>
          </p:cNvPicPr>
          <p:nvPr/>
        </p:nvPicPr>
        <p:blipFill>
          <a:blip r:embed="rId2"/>
          <a:srcRect/>
          <a:stretch>
            <a:fillRect/>
          </a:stretch>
        </p:blipFill>
        <p:spPr bwMode="auto">
          <a:xfrm>
            <a:off x="0" y="2714620"/>
            <a:ext cx="2643174" cy="3429024"/>
          </a:xfrm>
          <a:prstGeom prst="rect">
            <a:avLst/>
          </a:prstGeom>
          <a:ln>
            <a:noFill/>
          </a:ln>
          <a:effectLst>
            <a:softEdge rad="112500"/>
          </a:effectLst>
        </p:spPr>
      </p:pic>
      <p:sp>
        <p:nvSpPr>
          <p:cNvPr id="6" name="5 - TextBox"/>
          <p:cNvSpPr txBox="1"/>
          <p:nvPr/>
        </p:nvSpPr>
        <p:spPr>
          <a:xfrm>
            <a:off x="3786182" y="2428868"/>
            <a:ext cx="4857752" cy="1200329"/>
          </a:xfrm>
          <a:prstGeom prst="rect">
            <a:avLst/>
          </a:prstGeom>
          <a:noFill/>
        </p:spPr>
        <p:txBody>
          <a:bodyPr wrap="square" rtlCol="0">
            <a:spAutoFit/>
          </a:bodyPr>
          <a:lstStyle/>
          <a:p>
            <a:r>
              <a:rPr lang="el-GR" dirty="0"/>
              <a:t>Παραδοσιακή στολή, φορεσιά που αποτελείται από: φόρεμα μπροκάρ με βελούδινο τελείωμα, γιλέκο βελούδινο, πουκάμισο και </a:t>
            </a:r>
            <a:r>
              <a:rPr lang="el-GR" dirty="0" smtClean="0"/>
              <a:t>φέσι</a:t>
            </a:r>
            <a:r>
              <a:rPr lang="el-GR" dirty="0"/>
              <a:t>,</a:t>
            </a:r>
            <a:r>
              <a:rPr lang="el-GR" dirty="0" smtClean="0"/>
              <a:t> </a:t>
            </a:r>
            <a:r>
              <a:rPr lang="el-GR" dirty="0"/>
              <a:t>ζώνη και τα </a:t>
            </a:r>
            <a:r>
              <a:rPr lang="el-GR" dirty="0" smtClean="0"/>
              <a:t>φλουριά. </a:t>
            </a:r>
            <a:endParaRPr 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571480"/>
            <a:ext cx="4426596" cy="461665"/>
          </a:xfrm>
          <a:prstGeom prst="rect">
            <a:avLst/>
          </a:prstGeom>
          <a:noFill/>
        </p:spPr>
        <p:txBody>
          <a:bodyPr wrap="none" rtlCol="0">
            <a:spAutoFit/>
          </a:bodyPr>
          <a:lstStyle/>
          <a:p>
            <a:r>
              <a:rPr lang="el-GR" sz="2400" b="1" dirty="0" smtClean="0"/>
              <a:t>ΜΑΚΕΔΟΝΙΤΙΣΑ ΚΑΘΗΜΕΡΙΝΗ</a:t>
            </a:r>
            <a:endParaRPr lang="el-GR" sz="2400" b="1" dirty="0"/>
          </a:p>
        </p:txBody>
      </p:sp>
      <p:pic>
        <p:nvPicPr>
          <p:cNvPr id="48130" name="Picture 2" descr="αποκριάτικες στολές Stamco νέο σχέδιο θα παρουσιαστή σύντομα"/>
          <p:cNvPicPr>
            <a:picLocks noChangeAspect="1" noChangeArrowheads="1"/>
          </p:cNvPicPr>
          <p:nvPr/>
        </p:nvPicPr>
        <p:blipFill>
          <a:blip r:embed="rId2"/>
          <a:srcRect/>
          <a:stretch>
            <a:fillRect/>
          </a:stretch>
        </p:blipFill>
        <p:spPr bwMode="auto">
          <a:xfrm>
            <a:off x="0" y="1500174"/>
            <a:ext cx="2714644" cy="3929090"/>
          </a:xfrm>
          <a:prstGeom prst="rect">
            <a:avLst/>
          </a:prstGeom>
          <a:ln>
            <a:noFill/>
          </a:ln>
          <a:effectLst>
            <a:softEdge rad="112500"/>
          </a:effectLst>
        </p:spPr>
      </p:pic>
      <p:sp>
        <p:nvSpPr>
          <p:cNvPr id="6" name="5 - TextBox"/>
          <p:cNvSpPr txBox="1"/>
          <p:nvPr/>
        </p:nvSpPr>
        <p:spPr>
          <a:xfrm>
            <a:off x="3571868" y="1571612"/>
            <a:ext cx="5214942" cy="2031325"/>
          </a:xfrm>
          <a:prstGeom prst="rect">
            <a:avLst/>
          </a:prstGeom>
          <a:noFill/>
        </p:spPr>
        <p:txBody>
          <a:bodyPr wrap="square" rtlCol="0">
            <a:spAutoFit/>
          </a:bodyPr>
          <a:lstStyle/>
          <a:p>
            <a:r>
              <a:rPr lang="el-GR" dirty="0"/>
              <a:t>Η καθημερινή παραδοσιακή γυναικεία Μακεδονίτικη στολή αποτελούνταν από:</a:t>
            </a:r>
          </a:p>
          <a:p>
            <a:pPr lvl="0"/>
            <a:r>
              <a:rPr lang="el-GR" dirty="0" smtClean="0"/>
              <a:t>1.Τσόχινο </a:t>
            </a:r>
            <a:r>
              <a:rPr lang="el-GR" dirty="0"/>
              <a:t>κεντημένο Σεγκούνι</a:t>
            </a:r>
          </a:p>
          <a:p>
            <a:pPr lvl="0"/>
            <a:r>
              <a:rPr lang="el-GR" dirty="0" smtClean="0"/>
              <a:t>2.Τσόχινη </a:t>
            </a:r>
            <a:r>
              <a:rPr lang="el-GR" dirty="0"/>
              <a:t>ποδιά</a:t>
            </a:r>
          </a:p>
          <a:p>
            <a:pPr lvl="0"/>
            <a:r>
              <a:rPr lang="el-GR" dirty="0" smtClean="0"/>
              <a:t>3.Εσωτερικό </a:t>
            </a:r>
            <a:r>
              <a:rPr lang="el-GR" dirty="0"/>
              <a:t>φόρεμα</a:t>
            </a:r>
          </a:p>
          <a:p>
            <a:pPr lvl="0"/>
            <a:r>
              <a:rPr lang="el-GR" dirty="0" smtClean="0"/>
              <a:t>4.Μαντήλι</a:t>
            </a:r>
            <a:endParaRPr lang="el-GR" dirty="0"/>
          </a:p>
          <a:p>
            <a:pPr lvl="0"/>
            <a:r>
              <a:rPr lang="el-GR" dirty="0" smtClean="0"/>
              <a:t>5.Πόρπη </a:t>
            </a:r>
            <a:r>
              <a:rPr lang="el-GR" dirty="0"/>
              <a:t>και φλουριά</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14282" y="428604"/>
            <a:ext cx="3153492" cy="461665"/>
          </a:xfrm>
          <a:prstGeom prst="rect">
            <a:avLst/>
          </a:prstGeom>
          <a:noFill/>
        </p:spPr>
        <p:txBody>
          <a:bodyPr wrap="none" rtlCol="0">
            <a:spAutoFit/>
          </a:bodyPr>
          <a:lstStyle/>
          <a:p>
            <a:r>
              <a:rPr lang="el-GR" sz="2400" b="1" dirty="0"/>
              <a:t>ΜΑΚΕΔΟΝΙΑ ΔΑΣΚΙΟ </a:t>
            </a:r>
          </a:p>
        </p:txBody>
      </p:sp>
      <p:sp>
        <p:nvSpPr>
          <p:cNvPr id="3" name="2 - Ορθογώνιο"/>
          <p:cNvSpPr/>
          <p:nvPr/>
        </p:nvSpPr>
        <p:spPr>
          <a:xfrm>
            <a:off x="3786182" y="2643182"/>
            <a:ext cx="4572000" cy="1200329"/>
          </a:xfrm>
          <a:prstGeom prst="rect">
            <a:avLst/>
          </a:prstGeom>
        </p:spPr>
        <p:txBody>
          <a:bodyPr>
            <a:spAutoFit/>
          </a:bodyPr>
          <a:lstStyle/>
          <a:p>
            <a:r>
              <a:rPr lang="el-GR" dirty="0"/>
              <a:t>Παραδοσιακή στολή, φορεσιά που αποτελείται από: φούστα , πρόσθετα μανίκια, σακάκι, ποδιά και </a:t>
            </a:r>
            <a:r>
              <a:rPr lang="el-GR" dirty="0" smtClean="0"/>
              <a:t>μαντήλα,φλουριά </a:t>
            </a:r>
            <a:r>
              <a:rPr lang="el-GR" dirty="0"/>
              <a:t>και η πόρπη .</a:t>
            </a:r>
          </a:p>
        </p:txBody>
      </p:sp>
      <p:pic>
        <p:nvPicPr>
          <p:cNvPr id="49154" name="Picture 2" descr="αποκριάτικες στολές Stamco νέο σχέδιο θα παρουσιαστή σύντομα"/>
          <p:cNvPicPr>
            <a:picLocks noChangeAspect="1" noChangeArrowheads="1"/>
          </p:cNvPicPr>
          <p:nvPr/>
        </p:nvPicPr>
        <p:blipFill>
          <a:blip r:embed="rId2"/>
          <a:srcRect/>
          <a:stretch>
            <a:fillRect/>
          </a:stretch>
        </p:blipFill>
        <p:spPr bwMode="auto">
          <a:xfrm>
            <a:off x="428596" y="1285860"/>
            <a:ext cx="2571768" cy="400052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14282" y="428604"/>
            <a:ext cx="3358612" cy="523220"/>
          </a:xfrm>
          <a:prstGeom prst="rect">
            <a:avLst/>
          </a:prstGeom>
          <a:noFill/>
        </p:spPr>
        <p:txBody>
          <a:bodyPr wrap="none" rtlCol="0">
            <a:spAutoFit/>
          </a:bodyPr>
          <a:lstStyle/>
          <a:p>
            <a:r>
              <a:rPr lang="el-GR" dirty="0" smtClean="0"/>
              <a:t> </a:t>
            </a:r>
            <a:r>
              <a:rPr lang="el-GR" sz="2800" b="1" dirty="0" smtClean="0"/>
              <a:t>ΦΟΡΕΣΙΑ ΒΕΡΟΙΑΣ </a:t>
            </a:r>
            <a:endParaRPr lang="el-GR" sz="2800" b="1" dirty="0"/>
          </a:p>
        </p:txBody>
      </p:sp>
      <p:sp>
        <p:nvSpPr>
          <p:cNvPr id="3" name="2 - Ορθογώνιο"/>
          <p:cNvSpPr/>
          <p:nvPr/>
        </p:nvSpPr>
        <p:spPr>
          <a:xfrm>
            <a:off x="4214810" y="2643182"/>
            <a:ext cx="4572000" cy="1200329"/>
          </a:xfrm>
          <a:prstGeom prst="rect">
            <a:avLst/>
          </a:prstGeom>
        </p:spPr>
        <p:txBody>
          <a:bodyPr>
            <a:spAutoFit/>
          </a:bodyPr>
          <a:lstStyle/>
          <a:p>
            <a:r>
              <a:rPr lang="el-GR" dirty="0"/>
              <a:t>Παραδοσιακή στολή, φορεσιά που αποτελείται από: φόρεμα, πουκάμισο, γιλέκο βελούδινο, ποδιά, ζώνη και μαντήλι </a:t>
            </a:r>
            <a:r>
              <a:rPr lang="el-GR" dirty="0" smtClean="0"/>
              <a:t>κεφαλής και φλουριά .</a:t>
            </a:r>
            <a:endParaRPr lang="el-GR" dirty="0"/>
          </a:p>
        </p:txBody>
      </p:sp>
      <p:pic>
        <p:nvPicPr>
          <p:cNvPr id="50178" name="Picture 2" descr="αποκριάτικες στολές Stamco νέο σχέδιο θα παρουσιαστή σύντομα"/>
          <p:cNvPicPr>
            <a:picLocks noChangeAspect="1" noChangeArrowheads="1"/>
          </p:cNvPicPr>
          <p:nvPr/>
        </p:nvPicPr>
        <p:blipFill>
          <a:blip r:embed="rId2"/>
          <a:srcRect/>
          <a:stretch>
            <a:fillRect/>
          </a:stretch>
        </p:blipFill>
        <p:spPr bwMode="auto">
          <a:xfrm>
            <a:off x="357158" y="1357298"/>
            <a:ext cx="2428892" cy="400052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14282" y="428604"/>
            <a:ext cx="3828292" cy="523220"/>
          </a:xfrm>
          <a:prstGeom prst="rect">
            <a:avLst/>
          </a:prstGeom>
          <a:noFill/>
        </p:spPr>
        <p:txBody>
          <a:bodyPr wrap="none" rtlCol="0">
            <a:spAutoFit/>
          </a:bodyPr>
          <a:lstStyle/>
          <a:p>
            <a:r>
              <a:rPr lang="el-GR" sz="2800" b="1" dirty="0"/>
              <a:t>ΦΛΩΡΙΝΑ ΑΝΤΑΡΤΙΚΟ </a:t>
            </a:r>
          </a:p>
        </p:txBody>
      </p:sp>
      <p:sp>
        <p:nvSpPr>
          <p:cNvPr id="3" name="2 - Ορθογώνιο"/>
          <p:cNvSpPr/>
          <p:nvPr/>
        </p:nvSpPr>
        <p:spPr>
          <a:xfrm>
            <a:off x="3929058" y="2857496"/>
            <a:ext cx="4572000" cy="1200329"/>
          </a:xfrm>
          <a:prstGeom prst="rect">
            <a:avLst/>
          </a:prstGeom>
        </p:spPr>
        <p:txBody>
          <a:bodyPr>
            <a:spAutoFit/>
          </a:bodyPr>
          <a:lstStyle/>
          <a:p>
            <a:r>
              <a:rPr lang="el-GR" dirty="0"/>
              <a:t>Παραδοσιακή στολή, φορεσιά που αποτελείται από: μάλλινο αμάνικο κοντό παλτό(η κιουρντια), πουκαμίσα, γαλανόλευκη ζώνη, καπε (τοπικό καπέλο). </a:t>
            </a:r>
          </a:p>
        </p:txBody>
      </p:sp>
      <p:pic>
        <p:nvPicPr>
          <p:cNvPr id="51202" name="Picture 2" descr="αποκριάτικες στολές Stamco νέο σχέδιο θα παρουσιαστή σύντομα"/>
          <p:cNvPicPr>
            <a:picLocks noChangeAspect="1" noChangeArrowheads="1"/>
          </p:cNvPicPr>
          <p:nvPr/>
        </p:nvPicPr>
        <p:blipFill>
          <a:blip r:embed="rId2"/>
          <a:srcRect/>
          <a:stretch>
            <a:fillRect/>
          </a:stretch>
        </p:blipFill>
        <p:spPr bwMode="auto">
          <a:xfrm>
            <a:off x="500034" y="1428736"/>
            <a:ext cx="2500330" cy="407196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357290" y="0"/>
            <a:ext cx="5649815"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4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Χοροί και τραγούδια</a:t>
            </a:r>
            <a:endParaRPr kumimoji="0" lang="el-GR"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 TextBox"/>
          <p:cNvSpPr txBox="1"/>
          <p:nvPr/>
        </p:nvSpPr>
        <p:spPr>
          <a:xfrm>
            <a:off x="0" y="1285860"/>
            <a:ext cx="8572560" cy="923330"/>
          </a:xfrm>
          <a:prstGeom prst="rect">
            <a:avLst/>
          </a:prstGeom>
          <a:noFill/>
        </p:spPr>
        <p:txBody>
          <a:bodyPr wrap="square" rtlCol="0">
            <a:spAutoFit/>
          </a:bodyPr>
          <a:lstStyle/>
          <a:p>
            <a:r>
              <a:rPr lang="el-GR" dirty="0" smtClean="0"/>
              <a:t>Υπάρχουν πολλοί παραδοσιακοί Μακεδονίτικοι χοροί και τραγούδια οι οποίοι / τα οποία </a:t>
            </a:r>
            <a:r>
              <a:rPr lang="en-US" dirty="0" smtClean="0"/>
              <a:t> </a:t>
            </a:r>
            <a:r>
              <a:rPr lang="el-GR" dirty="0" smtClean="0"/>
              <a:t>χωρίζονται </a:t>
            </a:r>
            <a:r>
              <a:rPr lang="el-GR" dirty="0" smtClean="0"/>
              <a:t>σε κατηγορίες ανάλογα με την περιοχή, την εποχή και κάποιες φορές τα ήθη και τα έθιμα.</a:t>
            </a:r>
            <a:endParaRPr lang="el-GR" dirty="0"/>
          </a:p>
        </p:txBody>
      </p:sp>
      <p:pic>
        <p:nvPicPr>
          <p:cNvPr id="5" name="Picture 2" descr="http://t3.gstatic.com/images?q=tbn:ANd9GcSbCHCralg3keoYGjc1cjrq7nJZ_NXFBJJZ4yX96tTX7ym4M907JHmfp_S2"/>
          <p:cNvPicPr>
            <a:picLocks noChangeAspect="1" noChangeArrowheads="1"/>
          </p:cNvPicPr>
          <p:nvPr/>
        </p:nvPicPr>
        <p:blipFill>
          <a:blip r:embed="rId2" cstate="print"/>
          <a:srcRect/>
          <a:stretch>
            <a:fillRect/>
          </a:stretch>
        </p:blipFill>
        <p:spPr bwMode="auto">
          <a:xfrm>
            <a:off x="1571604" y="2643182"/>
            <a:ext cx="5357850" cy="421481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0" y="0"/>
            <a:ext cx="4572000" cy="800219"/>
          </a:xfrm>
          <a:prstGeom prst="rect">
            <a:avLst/>
          </a:prstGeom>
        </p:spPr>
        <p:txBody>
          <a:bodyPr>
            <a:spAutoFit/>
          </a:bodyPr>
          <a:lstStyle/>
          <a:p>
            <a:r>
              <a:rPr lang="el-GR" sz="2800" dirty="0" smtClean="0"/>
              <a:t>Κάποιοι χοροί είναι</a:t>
            </a:r>
            <a:r>
              <a:rPr lang="el-GR" sz="2800" dirty="0" smtClean="0"/>
              <a:t>:</a:t>
            </a:r>
            <a:endParaRPr lang="en-US" sz="2800" dirty="0" smtClean="0"/>
          </a:p>
          <a:p>
            <a:endParaRPr lang="el-GR" dirty="0" smtClean="0"/>
          </a:p>
        </p:txBody>
      </p:sp>
      <p:sp>
        <p:nvSpPr>
          <p:cNvPr id="4" name="3 - Ορθογώνιο"/>
          <p:cNvSpPr/>
          <p:nvPr/>
        </p:nvSpPr>
        <p:spPr>
          <a:xfrm>
            <a:off x="0" y="642918"/>
            <a:ext cx="4572000" cy="7294305"/>
          </a:xfrm>
          <a:prstGeom prst="rect">
            <a:avLst/>
          </a:prstGeom>
        </p:spPr>
        <p:txBody>
          <a:bodyPr wrap="square">
            <a:spAutoFit/>
          </a:bodyPr>
          <a:lstStyle/>
          <a:p>
            <a:r>
              <a:rPr lang="el-GR" b="1" dirty="0" smtClean="0"/>
              <a:t>ΧΟΡΟΙ ΚΟΖΑΝΗΣ - ΣΙΑΤΙΣΤΑΣ</a:t>
            </a:r>
            <a:r>
              <a:rPr lang="el-GR" dirty="0" smtClean="0"/>
              <a:t/>
            </a:r>
            <a:br>
              <a:rPr lang="el-GR" dirty="0" smtClean="0"/>
            </a:br>
            <a:r>
              <a:rPr lang="el-GR" dirty="0" smtClean="0"/>
              <a:t/>
            </a:r>
            <a:br>
              <a:rPr lang="el-GR" dirty="0" smtClean="0"/>
            </a:br>
            <a:r>
              <a:rPr lang="el-GR" dirty="0" smtClean="0"/>
              <a:t>Τρανός χορός (Γαλατινή - Σιάτιστα)</a:t>
            </a:r>
            <a:br>
              <a:rPr lang="el-GR" dirty="0" smtClean="0"/>
            </a:br>
            <a:r>
              <a:rPr lang="el-GR" dirty="0" smtClean="0"/>
              <a:t>Διπλός χορός</a:t>
            </a:r>
            <a:br>
              <a:rPr lang="el-GR" dirty="0" smtClean="0"/>
            </a:br>
            <a:r>
              <a:rPr lang="el-GR" dirty="0" smtClean="0"/>
              <a:t>Ο Μάης (Λευκοπηγή Κοζάνης)</a:t>
            </a:r>
            <a:br>
              <a:rPr lang="el-GR" dirty="0" smtClean="0"/>
            </a:br>
            <a:r>
              <a:rPr lang="el-GR" dirty="0" smtClean="0"/>
              <a:t>Καραπατάκι</a:t>
            </a:r>
            <a:br>
              <a:rPr lang="el-GR" dirty="0" smtClean="0"/>
            </a:br>
            <a:r>
              <a:rPr lang="el-GR" dirty="0" smtClean="0"/>
              <a:t>Καγγέλι</a:t>
            </a:r>
            <a:br>
              <a:rPr lang="el-GR" dirty="0" smtClean="0"/>
            </a:br>
            <a:r>
              <a:rPr lang="el-GR" dirty="0" smtClean="0"/>
              <a:t>Μπεράτης</a:t>
            </a:r>
            <a:br>
              <a:rPr lang="el-GR" dirty="0" smtClean="0"/>
            </a:br>
            <a:r>
              <a:rPr lang="el-GR" dirty="0" smtClean="0"/>
              <a:t>Συρτός κοζάνης</a:t>
            </a:r>
            <a:br>
              <a:rPr lang="el-GR" dirty="0" smtClean="0"/>
            </a:br>
            <a:r>
              <a:rPr lang="el-GR" dirty="0" smtClean="0"/>
              <a:t>Λόντζια ή Ανασελιτσιώτικο (</a:t>
            </a:r>
            <a:r>
              <a:rPr lang="el-GR" dirty="0" err="1" smtClean="0"/>
              <a:t>Πεντάλοφος</a:t>
            </a:r>
            <a:r>
              <a:rPr lang="el-GR" dirty="0" smtClean="0"/>
              <a:t>)</a:t>
            </a:r>
            <a:br>
              <a:rPr lang="el-GR" dirty="0" smtClean="0"/>
            </a:br>
            <a:r>
              <a:rPr lang="el-GR" dirty="0" smtClean="0"/>
              <a:t>Συγκαθιστός (Σιάτιστα)</a:t>
            </a:r>
            <a:br>
              <a:rPr lang="el-GR" dirty="0" smtClean="0"/>
            </a:br>
            <a:r>
              <a:rPr lang="el-GR" dirty="0" smtClean="0"/>
              <a:t>Νικολός ή Βρε Νικολό (Σιάτιστα)</a:t>
            </a:r>
            <a:br>
              <a:rPr lang="el-GR" dirty="0" smtClean="0"/>
            </a:br>
            <a:r>
              <a:rPr lang="el-GR" dirty="0" smtClean="0"/>
              <a:t>Έντεκα ή Σιατιστινός ήΑϊβασιλιάτικος ή Σκόρπιος (Σιάτιστα)</a:t>
            </a:r>
            <a:br>
              <a:rPr lang="el-GR" dirty="0" smtClean="0"/>
            </a:br>
            <a:r>
              <a:rPr lang="el-GR" dirty="0" smtClean="0"/>
              <a:t>Σταμούλω (Σιάτιστα)</a:t>
            </a:r>
            <a:br>
              <a:rPr lang="el-GR" dirty="0" smtClean="0"/>
            </a:br>
            <a:r>
              <a:rPr lang="el-GR" dirty="0" smtClean="0"/>
              <a:t>Βαρύς (Σιάτιστα)</a:t>
            </a:r>
            <a:br>
              <a:rPr lang="el-GR" dirty="0" smtClean="0"/>
            </a:br>
            <a:r>
              <a:rPr lang="el-GR" dirty="0" smtClean="0"/>
              <a:t>Νυφιάτικος – Διπλός (Βελβενδού)</a:t>
            </a:r>
            <a:br>
              <a:rPr lang="el-GR" dirty="0" smtClean="0"/>
            </a:br>
            <a:r>
              <a:rPr lang="el-GR" dirty="0" smtClean="0"/>
              <a:t>Πέρα στον πέρα μαχαλά (Σιάτιστα)</a:t>
            </a:r>
            <a:br>
              <a:rPr lang="el-GR" dirty="0" smtClean="0"/>
            </a:br>
            <a:r>
              <a:rPr lang="el-GR" dirty="0" smtClean="0"/>
              <a:t>Μηλίτσα (Σιάτιστα)</a:t>
            </a:r>
            <a:br>
              <a:rPr lang="el-GR" dirty="0" smtClean="0"/>
            </a:br>
            <a:r>
              <a:rPr lang="el-GR" dirty="0" smtClean="0"/>
              <a:t>Μάντρα (Σιάτιστα)</a:t>
            </a:r>
            <a:br>
              <a:rPr lang="el-GR" dirty="0" smtClean="0"/>
            </a:br>
            <a:r>
              <a:rPr lang="el-GR" dirty="0" smtClean="0"/>
              <a:t>Γυριστός</a:t>
            </a:r>
            <a:br>
              <a:rPr lang="el-GR" dirty="0" smtClean="0"/>
            </a:br>
            <a:r>
              <a:rPr lang="el-GR" dirty="0" smtClean="0"/>
              <a:t>Τσιντσιρό (Αιανή)</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ttp://gym-peir-mytil.les.sch.gr/media/alex3.jpg"/>
          <p:cNvPicPr>
            <a:picLocks noChangeAspect="1" noChangeArrowheads="1"/>
          </p:cNvPicPr>
          <p:nvPr/>
        </p:nvPicPr>
        <p:blipFill>
          <a:blip r:embed="rId2" cstate="print"/>
          <a:srcRect/>
          <a:stretch>
            <a:fillRect/>
          </a:stretch>
        </p:blipFill>
        <p:spPr bwMode="auto">
          <a:xfrm>
            <a:off x="1142976" y="500042"/>
            <a:ext cx="7000924" cy="5429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i.ytimg.com/vi/COdIErlareo/0.jpg"/>
          <p:cNvPicPr>
            <a:picLocks noChangeAspect="1" noChangeArrowheads="1"/>
          </p:cNvPicPr>
          <p:nvPr/>
        </p:nvPicPr>
        <p:blipFill>
          <a:blip r:embed="rId2" cstate="print"/>
          <a:srcRect/>
          <a:stretch>
            <a:fillRect/>
          </a:stretch>
        </p:blipFill>
        <p:spPr bwMode="auto">
          <a:xfrm>
            <a:off x="1214414" y="633674"/>
            <a:ext cx="6357982" cy="50813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4572000" cy="7848302"/>
          </a:xfrm>
          <a:prstGeom prst="rect">
            <a:avLst/>
          </a:prstGeom>
        </p:spPr>
        <p:txBody>
          <a:bodyPr>
            <a:spAutoFit/>
          </a:bodyPr>
          <a:lstStyle/>
          <a:p>
            <a:r>
              <a:rPr lang="el-GR" b="1" dirty="0" smtClean="0"/>
              <a:t>ΧΟΡΟΙ ΦΛΩΡΙΝΑΣ</a:t>
            </a:r>
            <a:r>
              <a:rPr lang="el-GR" dirty="0" smtClean="0"/>
              <a:t/>
            </a:r>
            <a:br>
              <a:rPr lang="el-GR" dirty="0" smtClean="0"/>
            </a:br>
            <a:r>
              <a:rPr lang="el-GR" dirty="0" smtClean="0"/>
              <a:t/>
            </a:r>
            <a:br>
              <a:rPr lang="el-GR" dirty="0" smtClean="0"/>
            </a:br>
            <a:r>
              <a:rPr lang="el-GR" dirty="0" smtClean="0"/>
              <a:t>Ομορφούλα</a:t>
            </a:r>
            <a:br>
              <a:rPr lang="el-GR" dirty="0" smtClean="0"/>
            </a:br>
            <a:r>
              <a:rPr lang="el-GR" dirty="0" smtClean="0"/>
              <a:t>Ακριτικός-</a:t>
            </a:r>
            <a:r>
              <a:rPr lang="el-GR" dirty="0" err="1" smtClean="0"/>
              <a:t>Μπουφιώτικος</a:t>
            </a:r>
            <a:r>
              <a:rPr lang="el-GR" dirty="0" smtClean="0"/>
              <a:t> (Ακρίτα)</a:t>
            </a:r>
            <a:br>
              <a:rPr lang="el-GR" dirty="0" smtClean="0"/>
            </a:br>
            <a:r>
              <a:rPr lang="el-GR" dirty="0" smtClean="0"/>
              <a:t>Λυτός ή Λεβέντικος ή Πουστσένο ή Ζάρακα ή Λέσνο</a:t>
            </a:r>
            <a:br>
              <a:rPr lang="el-GR" dirty="0" smtClean="0"/>
            </a:br>
            <a:r>
              <a:rPr lang="el-GR" dirty="0" smtClean="0"/>
              <a:t>Γερόντικος ή Στάροκο ή Μπεράτικος</a:t>
            </a:r>
            <a:br>
              <a:rPr lang="el-GR" dirty="0" smtClean="0"/>
            </a:br>
            <a:r>
              <a:rPr lang="el-GR" dirty="0" smtClean="0"/>
              <a:t>Διπλός-Αρραβωνιάσματα-</a:t>
            </a:r>
            <a:r>
              <a:rPr lang="el-GR" dirty="0" err="1" smtClean="0"/>
              <a:t>Μπουγατσιάς</a:t>
            </a:r>
            <a:r>
              <a:rPr lang="el-GR" dirty="0" smtClean="0"/>
              <a:t>-</a:t>
            </a:r>
            <a:r>
              <a:rPr lang="el-GR" dirty="0" err="1" smtClean="0"/>
              <a:t>Τσέτ</a:t>
            </a:r>
            <a:r>
              <a:rPr lang="el-GR" dirty="0" smtClean="0"/>
              <a:t> φόρνα</a:t>
            </a:r>
            <a:br>
              <a:rPr lang="el-GR" dirty="0" smtClean="0"/>
            </a:br>
            <a:r>
              <a:rPr lang="el-GR" dirty="0" smtClean="0"/>
              <a:t>Συμπεθέρα-</a:t>
            </a:r>
            <a:r>
              <a:rPr lang="el-GR" dirty="0" err="1" smtClean="0"/>
              <a:t>Ζένσκοτο</a:t>
            </a:r>
            <a:r>
              <a:rPr lang="el-GR" dirty="0" smtClean="0"/>
              <a:t/>
            </a:r>
            <a:br>
              <a:rPr lang="el-GR" dirty="0" smtClean="0"/>
            </a:br>
            <a:r>
              <a:rPr lang="el-GR" dirty="0" smtClean="0"/>
              <a:t>Γκάϊντα-</a:t>
            </a:r>
            <a:r>
              <a:rPr lang="el-GR" dirty="0" err="1" smtClean="0"/>
              <a:t>Ζάραμα</a:t>
            </a:r>
            <a:r>
              <a:rPr lang="el-GR" dirty="0" smtClean="0"/>
              <a:t/>
            </a:r>
            <a:br>
              <a:rPr lang="el-GR" dirty="0" smtClean="0"/>
            </a:br>
            <a:r>
              <a:rPr lang="el-GR" dirty="0" smtClean="0"/>
              <a:t>Μπουγατσιάς (Ψαράδων Πρεσπών)</a:t>
            </a:r>
            <a:br>
              <a:rPr lang="el-GR" dirty="0" smtClean="0"/>
            </a:br>
            <a:r>
              <a:rPr lang="el-GR" dirty="0" smtClean="0"/>
              <a:t>Το πουλάκι (Ξυνό νερό)</a:t>
            </a:r>
            <a:br>
              <a:rPr lang="el-GR" dirty="0" smtClean="0"/>
            </a:br>
            <a:r>
              <a:rPr lang="el-GR" dirty="0" smtClean="0"/>
              <a:t>Κουτσός</a:t>
            </a:r>
            <a:br>
              <a:rPr lang="el-GR" dirty="0" smtClean="0"/>
            </a:br>
            <a:r>
              <a:rPr lang="el-GR" dirty="0" smtClean="0"/>
              <a:t>Τουρκοπούλα (Πεδινό)</a:t>
            </a:r>
            <a:br>
              <a:rPr lang="el-GR" dirty="0" smtClean="0"/>
            </a:br>
            <a:r>
              <a:rPr lang="el-GR" dirty="0" smtClean="0"/>
              <a:t>Χασάπικος πρεσπών-</a:t>
            </a:r>
            <a:r>
              <a:rPr lang="el-GR" dirty="0" err="1" smtClean="0"/>
              <a:t>Τσιάτσκα</a:t>
            </a:r>
            <a:r>
              <a:rPr lang="el-GR" dirty="0" smtClean="0"/>
              <a:t/>
            </a:r>
            <a:br>
              <a:rPr lang="el-GR" dirty="0" smtClean="0"/>
            </a:br>
            <a:r>
              <a:rPr lang="el-GR" dirty="0" smtClean="0"/>
              <a:t>Ζερβός πρεσπών</a:t>
            </a:r>
            <a:br>
              <a:rPr lang="el-GR" dirty="0" smtClean="0"/>
            </a:br>
            <a:r>
              <a:rPr lang="el-GR" dirty="0" smtClean="0"/>
              <a:t>Καμπάς ή καμπάτα</a:t>
            </a:r>
            <a:br>
              <a:rPr lang="el-GR" dirty="0" smtClean="0"/>
            </a:br>
            <a:r>
              <a:rPr lang="el-GR" dirty="0" smtClean="0"/>
              <a:t>Αλωνιάτικο </a:t>
            </a:r>
            <a:br>
              <a:rPr lang="el-GR" dirty="0" smtClean="0"/>
            </a:br>
            <a:r>
              <a:rPr lang="el-GR" dirty="0" smtClean="0"/>
              <a:t>Γαμπριάτικος</a:t>
            </a:r>
            <a:br>
              <a:rPr lang="el-GR" dirty="0" smtClean="0"/>
            </a:br>
            <a:r>
              <a:rPr lang="el-GR" dirty="0" smtClean="0"/>
              <a:t>Γύφτικος (Ψαράδες)</a:t>
            </a:r>
            <a:br>
              <a:rPr lang="el-GR" dirty="0" smtClean="0"/>
            </a:br>
            <a:r>
              <a:rPr lang="el-GR" dirty="0" smtClean="0"/>
              <a:t>Ζάρακα (Κρατερό)</a:t>
            </a:r>
            <a:br>
              <a:rPr lang="el-GR" dirty="0" smtClean="0"/>
            </a:br>
            <a:r>
              <a:rPr lang="el-GR" dirty="0" smtClean="0"/>
              <a:t>Περδικούλα</a:t>
            </a:r>
            <a:br>
              <a:rPr lang="el-GR" dirty="0" smtClean="0"/>
            </a:br>
            <a:r>
              <a:rPr lang="el-GR" dirty="0" smtClean="0"/>
              <a:t>Σούμποτο (Άλωνα)</a:t>
            </a:r>
            <a:br>
              <a:rPr lang="el-GR" dirty="0" smtClean="0"/>
            </a:br>
            <a:r>
              <a:rPr lang="el-GR" dirty="0" smtClean="0"/>
              <a:t/>
            </a:r>
            <a:br>
              <a:rPr lang="el-GR" dirty="0" smtClean="0"/>
            </a:b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714356"/>
            <a:ext cx="4572000" cy="4801314"/>
          </a:xfrm>
          <a:prstGeom prst="rect">
            <a:avLst/>
          </a:prstGeom>
        </p:spPr>
        <p:txBody>
          <a:bodyPr>
            <a:spAutoFit/>
          </a:bodyPr>
          <a:lstStyle/>
          <a:p>
            <a:r>
              <a:rPr lang="el-GR" b="1" dirty="0" smtClean="0"/>
              <a:t>ΧΟΡΟΙ ΚΑΣΤΟΡΙΑΣ</a:t>
            </a:r>
            <a:r>
              <a:rPr lang="el-GR" dirty="0" smtClean="0"/>
              <a:t/>
            </a:r>
            <a:br>
              <a:rPr lang="el-GR" dirty="0" smtClean="0"/>
            </a:br>
            <a:r>
              <a:rPr lang="el-GR" dirty="0" smtClean="0"/>
              <a:t/>
            </a:r>
            <a:br>
              <a:rPr lang="el-GR" dirty="0" smtClean="0"/>
            </a:br>
            <a:r>
              <a:rPr lang="el-GR" dirty="0" smtClean="0"/>
              <a:t>Καστοριανός (Ρουσούλενα)</a:t>
            </a:r>
            <a:br>
              <a:rPr lang="el-GR" dirty="0" smtClean="0"/>
            </a:br>
            <a:r>
              <a:rPr lang="el-GR" dirty="0" smtClean="0"/>
              <a:t>Αλεξάνδρα</a:t>
            </a:r>
            <a:br>
              <a:rPr lang="el-GR" dirty="0" smtClean="0"/>
            </a:br>
            <a:r>
              <a:rPr lang="el-GR" dirty="0" smtClean="0"/>
              <a:t>Μπαϊράτικο ή Μπαϊράτσε (Κλεισούρα Καστοριάς)</a:t>
            </a:r>
            <a:br>
              <a:rPr lang="el-GR" dirty="0" smtClean="0"/>
            </a:br>
            <a:r>
              <a:rPr lang="el-GR" dirty="0" smtClean="0"/>
              <a:t/>
            </a:r>
            <a:br>
              <a:rPr lang="el-GR" dirty="0" smtClean="0"/>
            </a:br>
            <a:r>
              <a:rPr lang="el-GR" dirty="0" smtClean="0"/>
              <a:t/>
            </a:r>
            <a:br>
              <a:rPr lang="el-GR" dirty="0" smtClean="0"/>
            </a:br>
            <a:r>
              <a:rPr lang="el-GR" b="1" dirty="0" smtClean="0"/>
              <a:t>ΧΟΡΟΙ ΓΡΕΒΕΝΩΝ</a:t>
            </a:r>
            <a:r>
              <a:rPr lang="el-GR" dirty="0" smtClean="0"/>
              <a:t/>
            </a:r>
            <a:br>
              <a:rPr lang="el-GR" dirty="0" smtClean="0"/>
            </a:br>
            <a:r>
              <a:rPr lang="el-GR" dirty="0" smtClean="0"/>
              <a:t/>
            </a:r>
            <a:br>
              <a:rPr lang="el-GR" dirty="0" smtClean="0"/>
            </a:br>
            <a:r>
              <a:rPr lang="el-GR" dirty="0" smtClean="0"/>
              <a:t>Σαμαρίνα (Σαμαρίνα Γρεβενών)</a:t>
            </a:r>
            <a:br>
              <a:rPr lang="el-GR" dirty="0" smtClean="0"/>
            </a:br>
            <a:r>
              <a:rPr lang="el-GR" dirty="0" smtClean="0"/>
              <a:t>Μπεράτι ή Σκόρπιο (Περιβόλι Γρεβενών)</a:t>
            </a:r>
            <a:br>
              <a:rPr lang="el-GR" dirty="0" smtClean="0"/>
            </a:br>
            <a:r>
              <a:rPr lang="el-GR" dirty="0" smtClean="0"/>
              <a:t>Συγκαθιστός (Περιβόλι)</a:t>
            </a:r>
            <a:br>
              <a:rPr lang="el-GR" dirty="0" smtClean="0"/>
            </a:br>
            <a:r>
              <a:rPr lang="el-GR" dirty="0" smtClean="0"/>
              <a:t>Λαφίνα (Λάβδα Γρεβενών)</a:t>
            </a:r>
            <a:br>
              <a:rPr lang="el-GR" dirty="0" smtClean="0"/>
            </a:br>
            <a:r>
              <a:rPr lang="el-GR" dirty="0" smtClean="0"/>
              <a:t>Τσάμικος (Λάβδα Γρεβενών)</a:t>
            </a:r>
            <a:br>
              <a:rPr lang="el-GR" dirty="0" smtClean="0"/>
            </a:br>
            <a:r>
              <a:rPr lang="el-GR" dirty="0" smtClean="0"/>
              <a:t>Λιανό</a:t>
            </a:r>
            <a:br>
              <a:rPr lang="el-GR" dirty="0" smtClean="0"/>
            </a:br>
            <a:r>
              <a:rPr lang="el-GR" dirty="0" smtClean="0"/>
              <a:t>Λεωνίδας </a:t>
            </a:r>
            <a:endParaRPr lang="el-G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4.bp.blogspot.com/_dzILgxqKl5c/TLyUwq4yqyI/AAAAAAAAAIs/WAzNBmNX_nM/s1600/goum21.jpg"/>
          <p:cNvPicPr>
            <a:picLocks noChangeAspect="1" noChangeArrowheads="1"/>
          </p:cNvPicPr>
          <p:nvPr/>
        </p:nvPicPr>
        <p:blipFill>
          <a:blip r:embed="rId2" cstate="print"/>
          <a:srcRect/>
          <a:stretch>
            <a:fillRect/>
          </a:stretch>
        </p:blipFill>
        <p:spPr bwMode="auto">
          <a:xfrm>
            <a:off x="1643042" y="500042"/>
            <a:ext cx="6215074" cy="5715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4572000" cy="7294305"/>
          </a:xfrm>
          <a:prstGeom prst="rect">
            <a:avLst/>
          </a:prstGeom>
        </p:spPr>
        <p:txBody>
          <a:bodyPr>
            <a:spAutoFit/>
          </a:bodyPr>
          <a:lstStyle/>
          <a:p>
            <a:r>
              <a:rPr lang="el-GR" b="1" dirty="0" smtClean="0"/>
              <a:t>ΧΟΡΟΙ ΣΕΡΡΩΝ</a:t>
            </a:r>
            <a:r>
              <a:rPr lang="el-GR" dirty="0" smtClean="0"/>
              <a:t/>
            </a:r>
            <a:br>
              <a:rPr lang="el-GR" dirty="0" smtClean="0"/>
            </a:br>
            <a:r>
              <a:rPr lang="el-GR" dirty="0" smtClean="0"/>
              <a:t/>
            </a:r>
            <a:br>
              <a:rPr lang="el-GR" dirty="0" smtClean="0"/>
            </a:br>
            <a:r>
              <a:rPr lang="el-GR" dirty="0" smtClean="0"/>
              <a:t>Συρτός άνω Ορεινής Σερρών</a:t>
            </a:r>
            <a:br>
              <a:rPr lang="el-GR" dirty="0" smtClean="0"/>
            </a:br>
            <a:r>
              <a:rPr lang="el-GR" dirty="0" err="1" smtClean="0"/>
              <a:t>Ζάμαντας</a:t>
            </a:r>
            <a:r>
              <a:rPr lang="el-GR" dirty="0" smtClean="0"/>
              <a:t> (</a:t>
            </a:r>
            <a:r>
              <a:rPr lang="el-GR" dirty="0" err="1" smtClean="0"/>
              <a:t>Πεντάπολη</a:t>
            </a:r>
            <a:r>
              <a:rPr lang="el-GR" dirty="0" smtClean="0"/>
              <a:t>)</a:t>
            </a:r>
            <a:br>
              <a:rPr lang="el-GR" dirty="0" smtClean="0"/>
            </a:br>
            <a:r>
              <a:rPr lang="el-GR" dirty="0" smtClean="0"/>
              <a:t>Της Μπάμπως (</a:t>
            </a:r>
            <a:r>
              <a:rPr lang="el-GR" dirty="0" err="1" smtClean="0"/>
              <a:t>Βαμβακόφυτο</a:t>
            </a:r>
            <a:r>
              <a:rPr lang="el-GR" dirty="0" smtClean="0"/>
              <a:t> Σερρών)</a:t>
            </a:r>
            <a:br>
              <a:rPr lang="el-GR" dirty="0" smtClean="0"/>
            </a:br>
            <a:r>
              <a:rPr lang="el-GR" dirty="0" smtClean="0"/>
              <a:t>Γερακίνα (Νιγρίτα)</a:t>
            </a:r>
            <a:br>
              <a:rPr lang="el-GR" dirty="0" smtClean="0"/>
            </a:br>
            <a:r>
              <a:rPr lang="el-GR" dirty="0" smtClean="0"/>
              <a:t>Βασίλεψε αυγερινός</a:t>
            </a:r>
            <a:br>
              <a:rPr lang="el-GR" dirty="0" smtClean="0"/>
            </a:br>
            <a:r>
              <a:rPr lang="el-GR" dirty="0" err="1" smtClean="0"/>
              <a:t>Γιώργα</a:t>
            </a:r>
            <a:r>
              <a:rPr lang="el-GR" dirty="0" smtClean="0"/>
              <a:t> (Παγγαίο)</a:t>
            </a:r>
            <a:br>
              <a:rPr lang="el-GR" dirty="0" smtClean="0"/>
            </a:br>
            <a:r>
              <a:rPr lang="el-GR" dirty="0" smtClean="0"/>
              <a:t>Κάλιο κέρκου (Ορεινή)</a:t>
            </a:r>
            <a:br>
              <a:rPr lang="el-GR" dirty="0" smtClean="0"/>
            </a:br>
            <a:r>
              <a:rPr lang="el-GR" dirty="0" smtClean="0"/>
              <a:t>Καλογέρου</a:t>
            </a:r>
            <a:br>
              <a:rPr lang="el-GR" dirty="0" smtClean="0"/>
            </a:br>
            <a:r>
              <a:rPr lang="el-GR" dirty="0" smtClean="0"/>
              <a:t>Δώδεκα χρονών κορίτσι (</a:t>
            </a:r>
            <a:r>
              <a:rPr lang="el-GR" dirty="0" err="1" smtClean="0"/>
              <a:t>Βαμβακόφυτο</a:t>
            </a:r>
            <a:r>
              <a:rPr lang="el-GR" dirty="0" smtClean="0"/>
              <a:t> Σερρών)</a:t>
            </a:r>
            <a:br>
              <a:rPr lang="el-GR" dirty="0" smtClean="0"/>
            </a:br>
            <a:r>
              <a:rPr lang="el-GR" dirty="0" err="1" smtClean="0"/>
              <a:t>Καμπάνω</a:t>
            </a:r>
            <a:r>
              <a:rPr lang="el-GR" dirty="0" smtClean="0"/>
              <a:t> </a:t>
            </a:r>
            <a:r>
              <a:rPr lang="el-GR" dirty="0" err="1" smtClean="0"/>
              <a:t>μώρε</a:t>
            </a:r>
            <a:r>
              <a:rPr lang="el-GR" dirty="0" smtClean="0"/>
              <a:t> </a:t>
            </a:r>
            <a:r>
              <a:rPr lang="el-GR" dirty="0" err="1" smtClean="0"/>
              <a:t>Μήτρο</a:t>
            </a:r>
            <a:r>
              <a:rPr lang="el-GR" dirty="0" smtClean="0"/>
              <a:t/>
            </a:r>
            <a:br>
              <a:rPr lang="el-GR" dirty="0" smtClean="0"/>
            </a:br>
            <a:r>
              <a:rPr lang="el-GR" dirty="0" smtClean="0"/>
              <a:t>Μαύρα μάτια είδα απόψε</a:t>
            </a:r>
            <a:br>
              <a:rPr lang="el-GR" dirty="0" smtClean="0"/>
            </a:br>
            <a:r>
              <a:rPr lang="el-GR" dirty="0" smtClean="0"/>
              <a:t>Ρετσινίτσα (Ορεινή)</a:t>
            </a:r>
            <a:br>
              <a:rPr lang="el-GR" dirty="0" smtClean="0"/>
            </a:br>
            <a:r>
              <a:rPr lang="el-GR" dirty="0" smtClean="0"/>
              <a:t>Στεφάνι (Νιγρίτα)</a:t>
            </a:r>
            <a:br>
              <a:rPr lang="el-GR" dirty="0" smtClean="0"/>
            </a:br>
            <a:r>
              <a:rPr lang="el-GR" dirty="0" smtClean="0"/>
              <a:t>Ψηλό κορίτσι (Ηράκλεια)</a:t>
            </a:r>
            <a:br>
              <a:rPr lang="el-GR" dirty="0" smtClean="0"/>
            </a:br>
            <a:r>
              <a:rPr lang="el-GR" dirty="0" smtClean="0"/>
              <a:t>Καρσιλαμάς (Φλάμπουρο Σερρών)</a:t>
            </a:r>
            <a:br>
              <a:rPr lang="el-GR" dirty="0" smtClean="0"/>
            </a:br>
            <a:r>
              <a:rPr lang="el-GR" dirty="0" smtClean="0"/>
              <a:t>Χαραλάμσκα (Ορεινή)</a:t>
            </a:r>
            <a:br>
              <a:rPr lang="el-GR" dirty="0" smtClean="0"/>
            </a:br>
            <a:r>
              <a:rPr lang="el-GR" dirty="0" smtClean="0"/>
              <a:t>Νιγρίτα βασί ή Σιγανός ή </a:t>
            </a:r>
            <a:r>
              <a:rPr lang="el-GR" dirty="0" err="1" smtClean="0"/>
              <a:t>Σεριάνι</a:t>
            </a:r>
            <a:r>
              <a:rPr lang="el-GR" dirty="0" smtClean="0"/>
              <a:t> (Περιοχή Νιγρίτας)</a:t>
            </a:r>
            <a:br>
              <a:rPr lang="el-GR" dirty="0" smtClean="0"/>
            </a:br>
            <a:r>
              <a:rPr lang="el-GR" dirty="0" smtClean="0"/>
              <a:t>Αϊντίν (Φλάμπουρο Σερρών)</a:t>
            </a:r>
            <a:br>
              <a:rPr lang="el-GR" dirty="0" smtClean="0"/>
            </a:br>
            <a:r>
              <a:rPr lang="el-GR" dirty="0" smtClean="0"/>
              <a:t>Ορμανλί (Βαμβακόφυτο Σερρών)</a:t>
            </a:r>
            <a:br>
              <a:rPr lang="el-GR" dirty="0" smtClean="0"/>
            </a:br>
            <a:r>
              <a:rPr lang="el-GR" dirty="0" smtClean="0"/>
              <a:t>Ένα και ένα (Βαμβακόφυτο Σερρών)</a:t>
            </a:r>
            <a:br>
              <a:rPr lang="el-GR" dirty="0" smtClean="0"/>
            </a:b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4572000" cy="6186309"/>
          </a:xfrm>
          <a:prstGeom prst="rect">
            <a:avLst/>
          </a:prstGeom>
        </p:spPr>
        <p:txBody>
          <a:bodyPr>
            <a:spAutoFit/>
          </a:bodyPr>
          <a:lstStyle/>
          <a:p>
            <a:r>
              <a:rPr lang="el-GR" b="1" dirty="0" smtClean="0"/>
              <a:t>ΧΟΡΟΙ ΔΡΑΜΑΣ</a:t>
            </a:r>
            <a:r>
              <a:rPr lang="el-GR" dirty="0" smtClean="0"/>
              <a:t/>
            </a:r>
            <a:br>
              <a:rPr lang="el-GR" dirty="0" smtClean="0"/>
            </a:br>
            <a:r>
              <a:rPr lang="el-GR" dirty="0" smtClean="0"/>
              <a:t/>
            </a:r>
            <a:br>
              <a:rPr lang="el-GR" dirty="0" smtClean="0"/>
            </a:br>
            <a:r>
              <a:rPr lang="el-GR" dirty="0" smtClean="0"/>
              <a:t>Χασάπικος – Ιβάνα (Βόλακας)</a:t>
            </a:r>
            <a:br>
              <a:rPr lang="el-GR" dirty="0" smtClean="0"/>
            </a:br>
            <a:r>
              <a:rPr lang="el-GR" dirty="0" smtClean="0"/>
              <a:t>Αναστασιά (Προσωτσάνη)</a:t>
            </a:r>
            <a:br>
              <a:rPr lang="el-GR" dirty="0" smtClean="0"/>
            </a:br>
            <a:r>
              <a:rPr lang="el-GR" dirty="0" smtClean="0"/>
              <a:t>Δε λαλείς μικρό μου αηδόνι (Βόλακας)</a:t>
            </a:r>
            <a:br>
              <a:rPr lang="el-GR" dirty="0" smtClean="0"/>
            </a:br>
            <a:r>
              <a:rPr lang="el-GR" dirty="0" smtClean="0"/>
              <a:t>Ματζουράνα (Μοναστηράκι Δράμας)</a:t>
            </a:r>
            <a:br>
              <a:rPr lang="el-GR" dirty="0" smtClean="0"/>
            </a:br>
            <a:r>
              <a:rPr lang="el-GR" dirty="0" smtClean="0"/>
              <a:t>Ευζωνικός (Μοναστηράκι Δράμας)</a:t>
            </a:r>
            <a:br>
              <a:rPr lang="el-GR" dirty="0" smtClean="0"/>
            </a:br>
            <a:r>
              <a:rPr lang="el-GR" dirty="0" smtClean="0"/>
              <a:t>Ράμνα ή ελαφρύς Αντικριστός (Μοναστηράκι Δράμας)</a:t>
            </a:r>
            <a:br>
              <a:rPr lang="el-GR" dirty="0" smtClean="0"/>
            </a:br>
            <a:r>
              <a:rPr lang="el-GR" dirty="0" smtClean="0"/>
              <a:t>Τέσκα ή βαρύς Αντικριστός (Μοναστηράκι Δράμας)</a:t>
            </a:r>
            <a:br>
              <a:rPr lang="el-GR" dirty="0" smtClean="0"/>
            </a:br>
            <a:r>
              <a:rPr lang="el-GR" dirty="0" smtClean="0"/>
              <a:t>Παϊτούσκα (Μοναστηράκι Δράμας)</a:t>
            </a:r>
            <a:br>
              <a:rPr lang="el-GR" dirty="0" smtClean="0"/>
            </a:br>
            <a:r>
              <a:rPr lang="el-GR" dirty="0" smtClean="0"/>
              <a:t>Βαγγελίτσα (Βόλακα Δράμας)</a:t>
            </a:r>
            <a:br>
              <a:rPr lang="el-GR" dirty="0" smtClean="0"/>
            </a:br>
            <a:r>
              <a:rPr lang="el-GR" dirty="0" smtClean="0"/>
              <a:t>Τοπικός Λεβέντικος</a:t>
            </a:r>
            <a:br>
              <a:rPr lang="el-GR" dirty="0" smtClean="0"/>
            </a:br>
            <a:r>
              <a:rPr lang="el-GR" dirty="0" smtClean="0"/>
              <a:t>Νυφιάτικος</a:t>
            </a:r>
            <a:br>
              <a:rPr lang="el-GR" dirty="0" smtClean="0"/>
            </a:br>
            <a:r>
              <a:rPr lang="el-GR" dirty="0" smtClean="0"/>
              <a:t/>
            </a:r>
            <a:br>
              <a:rPr lang="el-GR" dirty="0" smtClean="0"/>
            </a:br>
            <a:r>
              <a:rPr lang="el-GR" dirty="0" smtClean="0"/>
              <a:t/>
            </a:r>
            <a:br>
              <a:rPr lang="el-GR" dirty="0" smtClean="0"/>
            </a:br>
            <a:r>
              <a:rPr lang="el-GR" b="1" dirty="0" smtClean="0"/>
              <a:t>ΧΟΡΟΙ ΚΑΒΑΛΑΣ</a:t>
            </a:r>
            <a:r>
              <a:rPr lang="el-GR" dirty="0" smtClean="0"/>
              <a:t/>
            </a:r>
            <a:br>
              <a:rPr lang="el-GR" dirty="0" smtClean="0"/>
            </a:br>
            <a:r>
              <a:rPr lang="el-GR" dirty="0" smtClean="0"/>
              <a:t/>
            </a:r>
            <a:br>
              <a:rPr lang="el-GR" dirty="0" smtClean="0"/>
            </a:br>
            <a:r>
              <a:rPr lang="el-GR" dirty="0" smtClean="0"/>
              <a:t>Αυτό το μπαλκονάκι (Νικήσιανη)</a:t>
            </a:r>
            <a:br>
              <a:rPr lang="el-GR" dirty="0" smtClean="0"/>
            </a:br>
            <a:r>
              <a:rPr lang="el-GR" dirty="0" smtClean="0"/>
              <a:t>Τα νταούλια κρουν (Νικήσιανη)</a:t>
            </a:r>
            <a:br>
              <a:rPr lang="el-GR" dirty="0" smtClean="0"/>
            </a:br>
            <a:r>
              <a:rPr lang="el-GR" dirty="0" smtClean="0"/>
              <a:t>Καβάλας </a:t>
            </a:r>
            <a:endParaRPr lang="el-G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428604"/>
            <a:ext cx="4572000" cy="5909310"/>
          </a:xfrm>
          <a:prstGeom prst="rect">
            <a:avLst/>
          </a:prstGeom>
        </p:spPr>
        <p:txBody>
          <a:bodyPr>
            <a:spAutoFit/>
          </a:bodyPr>
          <a:lstStyle/>
          <a:p>
            <a:r>
              <a:rPr lang="el-GR" b="1" dirty="0" smtClean="0"/>
              <a:t>ΧΟΡΟΙ ΘΕΣΣΑΛΟΝΙΚΗΣ</a:t>
            </a:r>
            <a:r>
              <a:rPr lang="el-GR" dirty="0" smtClean="0"/>
              <a:t/>
            </a:r>
            <a:br>
              <a:rPr lang="el-GR" dirty="0" smtClean="0"/>
            </a:br>
            <a:r>
              <a:rPr lang="el-GR" dirty="0" smtClean="0"/>
              <a:t/>
            </a:r>
            <a:br>
              <a:rPr lang="el-GR" dirty="0" smtClean="0"/>
            </a:br>
            <a:r>
              <a:rPr lang="el-GR" b="1" u="sng" dirty="0" smtClean="0">
                <a:hlinkClick r:id="rId2"/>
              </a:rPr>
              <a:t>Παρτάλω (Πυλαία)</a:t>
            </a:r>
            <a:r>
              <a:rPr lang="el-GR" b="1" u="sng" dirty="0" smtClean="0"/>
              <a:t/>
            </a:r>
            <a:br>
              <a:rPr lang="el-GR" b="1" u="sng" dirty="0" smtClean="0"/>
            </a:br>
            <a:r>
              <a:rPr lang="el-GR" b="1" u="sng" dirty="0" smtClean="0">
                <a:hlinkClick r:id="rId3"/>
              </a:rPr>
              <a:t>Καπουτζήδων - ή Συρτός πυλαίας </a:t>
            </a:r>
            <a:r>
              <a:rPr lang="el-GR" b="1" u="sng" dirty="0" smtClean="0"/>
              <a:t/>
            </a:r>
            <a:br>
              <a:rPr lang="el-GR" b="1" u="sng" dirty="0" smtClean="0"/>
            </a:br>
            <a:r>
              <a:rPr lang="el-GR" b="1" u="sng" dirty="0" smtClean="0">
                <a:hlinkClick r:id="rId4"/>
              </a:rPr>
              <a:t>Τρεχάτος ή Φιδίσιος (</a:t>
            </a:r>
            <a:r>
              <a:rPr lang="el-GR" b="1" u="sng" dirty="0" err="1" smtClean="0">
                <a:hlinkClick r:id="rId4"/>
              </a:rPr>
              <a:t>Νεοχωρούδα</a:t>
            </a:r>
            <a:r>
              <a:rPr lang="el-GR" b="1" u="sng" dirty="0" smtClean="0">
                <a:hlinkClick r:id="rId4"/>
              </a:rPr>
              <a:t>)</a:t>
            </a:r>
            <a:r>
              <a:rPr lang="el-GR" b="1" u="sng" dirty="0" smtClean="0"/>
              <a:t/>
            </a:r>
            <a:br>
              <a:rPr lang="el-GR" b="1" u="sng" dirty="0" smtClean="0"/>
            </a:br>
            <a:r>
              <a:rPr lang="el-GR" b="1" u="sng" dirty="0" smtClean="0">
                <a:hlinkClick r:id="rId5"/>
              </a:rPr>
              <a:t>Παναγιώτα (Δρυμό-</a:t>
            </a:r>
            <a:r>
              <a:rPr lang="el-GR" b="1" u="sng" dirty="0" err="1" smtClean="0">
                <a:hlinkClick r:id="rId5"/>
              </a:rPr>
              <a:t>Άσυρ</a:t>
            </a:r>
            <a:r>
              <a:rPr lang="el-GR" b="1" u="sng" dirty="0" smtClean="0">
                <a:hlinkClick r:id="rId5"/>
              </a:rPr>
              <a:t>ο)</a:t>
            </a:r>
            <a:r>
              <a:rPr lang="el-GR" b="1" u="sng" dirty="0" smtClean="0"/>
              <a:t/>
            </a:r>
            <a:br>
              <a:rPr lang="el-GR" b="1" u="sng" dirty="0" smtClean="0"/>
            </a:br>
            <a:r>
              <a:rPr lang="el-GR" b="1" u="sng" dirty="0" smtClean="0"/>
              <a:t>Έβγα Σουλτάνα μου στο παραθύρι (Πυλαία)</a:t>
            </a:r>
            <a:br>
              <a:rPr lang="el-GR" b="1" u="sng" dirty="0" smtClean="0"/>
            </a:br>
            <a:r>
              <a:rPr lang="el-GR" b="1" u="sng" dirty="0" smtClean="0">
                <a:hlinkClick r:id="rId6"/>
              </a:rPr>
              <a:t>Πρωτόψωμο (Τρίλοφος – Επανωμή)</a:t>
            </a:r>
            <a:r>
              <a:rPr lang="el-GR" b="1" u="sng" dirty="0" smtClean="0"/>
              <a:t/>
            </a:r>
            <a:br>
              <a:rPr lang="el-GR" b="1" u="sng" dirty="0" smtClean="0"/>
            </a:br>
            <a:r>
              <a:rPr lang="el-GR" b="1" u="sng" dirty="0" smtClean="0">
                <a:hlinkClick r:id="rId7"/>
              </a:rPr>
              <a:t>Καμπάνα (Ξηρότοπου)</a:t>
            </a:r>
            <a:r>
              <a:rPr lang="el-GR" b="1" u="sng" dirty="0" smtClean="0"/>
              <a:t/>
            </a:r>
            <a:br>
              <a:rPr lang="el-GR" b="1" u="sng" dirty="0" smtClean="0"/>
            </a:br>
            <a:r>
              <a:rPr lang="el-GR" b="1" u="sng" dirty="0" smtClean="0">
                <a:hlinkClick r:id="rId8"/>
              </a:rPr>
              <a:t>Αντικριστός Μακεδονίας</a:t>
            </a:r>
            <a:r>
              <a:rPr lang="el-GR" b="1" u="sng" dirty="0" smtClean="0"/>
              <a:t/>
            </a:r>
            <a:br>
              <a:rPr lang="el-GR" b="1" u="sng" dirty="0" smtClean="0"/>
            </a:br>
            <a:r>
              <a:rPr lang="el-GR" b="1" u="sng" dirty="0" smtClean="0"/>
              <a:t>Τ’ άστρι κι του φεγγαράκι ή Πηδηχτός (Δρυμός)</a:t>
            </a:r>
            <a:br>
              <a:rPr lang="el-GR" b="1" u="sng" dirty="0" smtClean="0"/>
            </a:br>
            <a:r>
              <a:rPr lang="el-GR" b="1" u="sng" dirty="0" smtClean="0"/>
              <a:t>Γαϊτάνι (Δρυμός)</a:t>
            </a:r>
            <a:br>
              <a:rPr lang="el-GR" b="1" u="sng" dirty="0" smtClean="0"/>
            </a:br>
            <a:r>
              <a:rPr lang="el-GR" b="1" u="sng" dirty="0" smtClean="0"/>
              <a:t>Σιγανός (Σοχός)</a:t>
            </a:r>
            <a:br>
              <a:rPr lang="el-GR" b="1" u="sng" dirty="0" smtClean="0"/>
            </a:br>
            <a:r>
              <a:rPr lang="el-GR" b="1" u="sng" dirty="0" smtClean="0"/>
              <a:t>Στράτα (Δρυμός)</a:t>
            </a:r>
            <a:br>
              <a:rPr lang="el-GR" b="1" u="sng" dirty="0" smtClean="0"/>
            </a:br>
            <a:r>
              <a:rPr lang="el-GR" b="1" u="sng" dirty="0" smtClean="0"/>
              <a:t>Αραδιαστός χορός (Δρυμός)</a:t>
            </a:r>
            <a:br>
              <a:rPr lang="el-GR" b="1" u="sng" dirty="0" smtClean="0"/>
            </a:br>
            <a:r>
              <a:rPr lang="el-GR" b="1" u="sng" dirty="0" smtClean="0"/>
              <a:t>Ρουμιουσούδα  (Δρυμός)</a:t>
            </a:r>
            <a:br>
              <a:rPr lang="el-GR" b="1" u="sng" dirty="0" smtClean="0"/>
            </a:br>
            <a:r>
              <a:rPr lang="el-GR" b="1" u="sng" dirty="0" smtClean="0"/>
              <a:t>Κατέβα Λένκου (Δρυμός)</a:t>
            </a:r>
            <a:r>
              <a:rPr lang="el-GR" dirty="0" smtClean="0"/>
              <a:t/>
            </a:r>
            <a:br>
              <a:rPr lang="el-GR" dirty="0" smtClean="0"/>
            </a:br>
            <a:r>
              <a:rPr lang="el-GR" dirty="0" smtClean="0"/>
              <a:t/>
            </a:r>
            <a:br>
              <a:rPr lang="el-GR" dirty="0" smtClean="0"/>
            </a:b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2.bp.blogspot.com/-r_QQQZXV2to/TyUv4znudrI/AAAAAAAADK4/i2wTmhSJgLk/s320/%CE%9C%CE%91%CE%9A%CE%95%CE%94%CE%9F%CE%9D%CE%99%CE%91.jpg"/>
          <p:cNvPicPr>
            <a:picLocks noChangeAspect="1" noChangeArrowheads="1"/>
          </p:cNvPicPr>
          <p:nvPr/>
        </p:nvPicPr>
        <p:blipFill>
          <a:blip r:embed="rId2"/>
          <a:srcRect/>
          <a:stretch>
            <a:fillRect/>
          </a:stretch>
        </p:blipFill>
        <p:spPr bwMode="auto">
          <a:xfrm>
            <a:off x="1714480" y="1428736"/>
            <a:ext cx="5643602" cy="39290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4572000" cy="7017306"/>
          </a:xfrm>
          <a:prstGeom prst="rect">
            <a:avLst/>
          </a:prstGeom>
        </p:spPr>
        <p:txBody>
          <a:bodyPr>
            <a:spAutoFit/>
          </a:bodyPr>
          <a:lstStyle/>
          <a:p>
            <a:r>
              <a:rPr lang="el-GR" b="1" dirty="0" smtClean="0"/>
              <a:t>ΧΟΡΟΙ ΚΙΛΚΙΣ - ΓΟΥΜΕΝΙΣΣΑΣ</a:t>
            </a:r>
            <a:r>
              <a:rPr lang="el-GR" dirty="0" smtClean="0"/>
              <a:t/>
            </a:r>
            <a:br>
              <a:rPr lang="el-GR" dirty="0" smtClean="0"/>
            </a:br>
            <a:r>
              <a:rPr lang="el-GR" dirty="0" smtClean="0"/>
              <a:t/>
            </a:r>
            <a:br>
              <a:rPr lang="el-GR" dirty="0" smtClean="0"/>
            </a:br>
            <a:r>
              <a:rPr lang="el-GR" dirty="0" smtClean="0">
                <a:hlinkClick r:id="rId2"/>
              </a:rPr>
              <a:t>Γκάϊντα</a:t>
            </a:r>
            <a:r>
              <a:rPr lang="el-GR" dirty="0" smtClean="0"/>
              <a:t/>
            </a:r>
            <a:br>
              <a:rPr lang="el-GR" dirty="0" smtClean="0"/>
            </a:br>
            <a:r>
              <a:rPr lang="el-GR" dirty="0" smtClean="0">
                <a:hlinkClick r:id="rId3"/>
              </a:rPr>
              <a:t>Γκέϊκος (Γουμένισσα)</a:t>
            </a:r>
            <a:r>
              <a:rPr lang="el-GR" dirty="0" smtClean="0"/>
              <a:t/>
            </a:r>
            <a:br>
              <a:rPr lang="el-GR" dirty="0" smtClean="0"/>
            </a:br>
            <a:r>
              <a:rPr lang="el-GR" dirty="0" smtClean="0"/>
              <a:t>Καρασούλης (Γουμένισσα)</a:t>
            </a:r>
            <a:br>
              <a:rPr lang="el-GR" dirty="0" smtClean="0"/>
            </a:br>
            <a:r>
              <a:rPr lang="el-GR" dirty="0" smtClean="0"/>
              <a:t>Μπόϊμτσα</a:t>
            </a:r>
            <a:br>
              <a:rPr lang="el-GR" dirty="0" smtClean="0"/>
            </a:br>
            <a:r>
              <a:rPr lang="el-GR" dirty="0" smtClean="0"/>
              <a:t>Στάγκινα</a:t>
            </a:r>
            <a:br>
              <a:rPr lang="el-GR" dirty="0" smtClean="0"/>
            </a:br>
            <a:r>
              <a:rPr lang="el-GR" dirty="0" smtClean="0"/>
              <a:t>Μάσο (Γουμένισσα)</a:t>
            </a:r>
            <a:br>
              <a:rPr lang="el-GR" dirty="0" smtClean="0"/>
            </a:br>
            <a:r>
              <a:rPr lang="el-GR" dirty="0" err="1" smtClean="0"/>
              <a:t>Μπαρμπαγιώργεφτσα</a:t>
            </a:r>
            <a:r>
              <a:rPr lang="el-GR" dirty="0" smtClean="0"/>
              <a:t> (Γουμένισσα)</a:t>
            </a:r>
            <a:br>
              <a:rPr lang="el-GR" dirty="0" smtClean="0"/>
            </a:br>
            <a:r>
              <a:rPr lang="el-GR" dirty="0" err="1" smtClean="0">
                <a:hlinkClick r:id="rId4"/>
              </a:rPr>
              <a:t>Μπαμπαϊτικος</a:t>
            </a:r>
            <a:r>
              <a:rPr lang="el-GR" dirty="0" smtClean="0">
                <a:hlinkClick r:id="rId4"/>
              </a:rPr>
              <a:t> ή Παληκαρίσιος</a:t>
            </a:r>
            <a:r>
              <a:rPr lang="el-GR" dirty="0" smtClean="0"/>
              <a:t/>
            </a:r>
            <a:br>
              <a:rPr lang="el-GR" dirty="0" smtClean="0"/>
            </a:br>
            <a:r>
              <a:rPr lang="el-GR" dirty="0" err="1" smtClean="0">
                <a:hlinkClick r:id="rId5"/>
              </a:rPr>
              <a:t>Πουσιντνίτσα</a:t>
            </a:r>
            <a:r>
              <a:rPr lang="el-GR" dirty="0" smtClean="0"/>
              <a:t/>
            </a:r>
            <a:br>
              <a:rPr lang="el-GR" dirty="0" smtClean="0"/>
            </a:br>
            <a:r>
              <a:rPr lang="el-GR" dirty="0" err="1" smtClean="0">
                <a:hlinkClick r:id="rId6"/>
              </a:rPr>
              <a:t>Μάρενα</a:t>
            </a:r>
            <a:r>
              <a:rPr lang="el-GR" dirty="0" smtClean="0"/>
              <a:t/>
            </a:r>
            <a:br>
              <a:rPr lang="el-GR" dirty="0" smtClean="0"/>
            </a:br>
            <a:r>
              <a:rPr lang="el-GR" dirty="0" err="1" smtClean="0">
                <a:hlinkClick r:id="rId7"/>
              </a:rPr>
              <a:t>Λισσάβω</a:t>
            </a:r>
            <a:r>
              <a:rPr lang="el-GR" dirty="0" smtClean="0">
                <a:hlinkClick r:id="rId7"/>
              </a:rPr>
              <a:t> (Γουμένισσα Κιλκίς)</a:t>
            </a:r>
            <a:r>
              <a:rPr lang="el-GR" dirty="0" smtClean="0"/>
              <a:t/>
            </a:r>
            <a:br>
              <a:rPr lang="el-GR" dirty="0" smtClean="0"/>
            </a:br>
            <a:r>
              <a:rPr lang="el-GR" dirty="0" smtClean="0"/>
              <a:t>Αναστασιά</a:t>
            </a:r>
            <a:br>
              <a:rPr lang="el-GR" dirty="0" smtClean="0"/>
            </a:br>
            <a:r>
              <a:rPr lang="el-GR" dirty="0" err="1" smtClean="0">
                <a:hlinkClick r:id="rId8"/>
              </a:rPr>
              <a:t>Κατερίνως</a:t>
            </a:r>
            <a:r>
              <a:rPr lang="el-GR" dirty="0" smtClean="0"/>
              <a:t/>
            </a:r>
            <a:br>
              <a:rPr lang="el-GR" dirty="0" smtClean="0"/>
            </a:br>
            <a:r>
              <a:rPr lang="el-GR" dirty="0" smtClean="0"/>
              <a:t>Μαντιλάκι (Γουμένισσα)</a:t>
            </a:r>
            <a:br>
              <a:rPr lang="el-GR" dirty="0" smtClean="0"/>
            </a:br>
            <a:r>
              <a:rPr lang="el-GR" dirty="0" smtClean="0">
                <a:hlinkClick r:id="rId9"/>
              </a:rPr>
              <a:t>Ολυμπία (Γουμένισσα)</a:t>
            </a:r>
            <a:r>
              <a:rPr lang="el-GR" dirty="0" smtClean="0"/>
              <a:t/>
            </a:r>
            <a:br>
              <a:rPr lang="el-GR" dirty="0" smtClean="0"/>
            </a:br>
            <a:r>
              <a:rPr lang="el-GR" dirty="0" smtClean="0"/>
              <a:t>Μπάμπω </a:t>
            </a:r>
            <a:r>
              <a:rPr lang="el-GR" dirty="0" err="1" smtClean="0"/>
              <a:t>χοροσού</a:t>
            </a:r>
            <a:r>
              <a:rPr lang="el-GR" dirty="0" smtClean="0"/>
              <a:t/>
            </a:r>
            <a:br>
              <a:rPr lang="el-GR" dirty="0" smtClean="0"/>
            </a:br>
            <a:r>
              <a:rPr lang="el-GR" dirty="0" err="1" smtClean="0"/>
              <a:t>Ντούσκος</a:t>
            </a:r>
            <a:r>
              <a:rPr lang="el-GR" dirty="0" smtClean="0"/>
              <a:t> ή Στρωτός</a:t>
            </a:r>
            <a:br>
              <a:rPr lang="el-GR" dirty="0" smtClean="0"/>
            </a:br>
            <a:r>
              <a:rPr lang="el-GR" dirty="0" smtClean="0"/>
              <a:t>Γεροντίστικος</a:t>
            </a:r>
            <a:br>
              <a:rPr lang="el-GR" dirty="0" smtClean="0"/>
            </a:br>
            <a:r>
              <a:rPr lang="el-GR" dirty="0" smtClean="0"/>
              <a:t>Δεκαοχτάρα (Γουμένισσα)</a:t>
            </a:r>
            <a:br>
              <a:rPr lang="el-GR" dirty="0" smtClean="0"/>
            </a:br>
            <a:r>
              <a:rPr lang="el-GR" dirty="0" err="1" smtClean="0"/>
              <a:t>Κλαϊνιάτσκα</a:t>
            </a:r>
            <a:r>
              <a:rPr lang="el-GR" dirty="0" smtClean="0"/>
              <a:t> ή </a:t>
            </a:r>
            <a:r>
              <a:rPr lang="el-GR" dirty="0" err="1" smtClean="0"/>
              <a:t>Προσκυνητός</a:t>
            </a:r>
            <a:r>
              <a:rPr lang="el-GR" dirty="0" smtClean="0"/>
              <a:t> (Γουμένισσα)</a:t>
            </a:r>
            <a:br>
              <a:rPr lang="el-GR" dirty="0" smtClean="0"/>
            </a:br>
            <a:r>
              <a:rPr lang="el-GR" dirty="0" err="1" smtClean="0"/>
              <a:t>Κρίβατα</a:t>
            </a:r>
            <a:r>
              <a:rPr lang="el-GR" dirty="0" smtClean="0"/>
              <a:t> ή Κουτσός ή Τικφέσκο (Γουμένισσα)</a:t>
            </a:r>
            <a:br>
              <a:rPr lang="el-GR" dirty="0" smtClean="0"/>
            </a:br>
            <a:r>
              <a:rPr lang="el-GR" dirty="0" err="1" smtClean="0"/>
              <a:t>Ντούντουλο</a:t>
            </a:r>
            <a:r>
              <a:rPr lang="el-GR" dirty="0" smtClean="0"/>
              <a:t> (Γουμένισσα)</a:t>
            </a:r>
            <a:br>
              <a:rPr lang="el-GR" dirty="0" smtClean="0"/>
            </a:br>
            <a:endParaRPr lang="el-G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357166"/>
            <a:ext cx="4572000" cy="5355312"/>
          </a:xfrm>
          <a:prstGeom prst="rect">
            <a:avLst/>
          </a:prstGeom>
        </p:spPr>
        <p:txBody>
          <a:bodyPr>
            <a:spAutoFit/>
          </a:bodyPr>
          <a:lstStyle/>
          <a:p>
            <a:r>
              <a:rPr lang="el-GR" b="1" dirty="0" smtClean="0"/>
              <a:t>ΧΟΡΟΙ ΧΑΛΚΙΔΙΚΗΣ</a:t>
            </a:r>
            <a:r>
              <a:rPr lang="el-GR" dirty="0" smtClean="0"/>
              <a:t/>
            </a:r>
            <a:br>
              <a:rPr lang="el-GR" dirty="0" smtClean="0"/>
            </a:br>
            <a:r>
              <a:rPr lang="el-GR" dirty="0" smtClean="0"/>
              <a:t/>
            </a:r>
            <a:br>
              <a:rPr lang="el-GR" dirty="0" smtClean="0"/>
            </a:br>
            <a:r>
              <a:rPr lang="el-GR" dirty="0" err="1" smtClean="0"/>
              <a:t>Καγγελευτός</a:t>
            </a:r>
            <a:r>
              <a:rPr lang="el-GR" dirty="0" smtClean="0"/>
              <a:t> (Ιερισσού)</a:t>
            </a:r>
            <a:br>
              <a:rPr lang="el-GR" dirty="0" smtClean="0"/>
            </a:br>
            <a:r>
              <a:rPr lang="el-GR" dirty="0" smtClean="0"/>
              <a:t>Καγκελωτός ή Σταυρωτός (Αρναία)</a:t>
            </a:r>
            <a:br>
              <a:rPr lang="el-GR" dirty="0" smtClean="0"/>
            </a:br>
            <a:r>
              <a:rPr lang="el-GR" dirty="0" smtClean="0"/>
              <a:t>Κοτσμάνε (Αρναίας)</a:t>
            </a:r>
            <a:br>
              <a:rPr lang="el-GR" dirty="0" smtClean="0"/>
            </a:br>
            <a:r>
              <a:rPr lang="el-GR" dirty="0" smtClean="0"/>
              <a:t>Συρτός Πολυγύρου</a:t>
            </a:r>
            <a:br>
              <a:rPr lang="el-GR" dirty="0" smtClean="0"/>
            </a:br>
            <a:r>
              <a:rPr lang="el-GR" dirty="0" smtClean="0"/>
              <a:t>Έχου βδουμάδα (Ιερισσός)</a:t>
            </a:r>
            <a:br>
              <a:rPr lang="el-GR" dirty="0" smtClean="0"/>
            </a:br>
            <a:r>
              <a:rPr lang="el-GR" dirty="0" smtClean="0"/>
              <a:t>Ήρθαν καράβια στο γιαλό (Πολύγυρος)</a:t>
            </a:r>
            <a:br>
              <a:rPr lang="el-GR" dirty="0" smtClean="0"/>
            </a:br>
            <a:r>
              <a:rPr lang="el-GR" dirty="0" smtClean="0"/>
              <a:t>Μαξιλάρι</a:t>
            </a:r>
            <a:br>
              <a:rPr lang="el-GR" dirty="0" smtClean="0"/>
            </a:br>
            <a:r>
              <a:rPr lang="el-GR" dirty="0" smtClean="0"/>
              <a:t>Μαύρα ματάκια φίλησα (Ιερισσός)</a:t>
            </a:r>
            <a:br>
              <a:rPr lang="el-GR" dirty="0" smtClean="0"/>
            </a:br>
            <a:r>
              <a:rPr lang="el-GR" dirty="0" smtClean="0"/>
              <a:t>Μια βραδιά σκοτείνιασε (Ιερισσός)</a:t>
            </a:r>
            <a:br>
              <a:rPr lang="el-GR" dirty="0" smtClean="0"/>
            </a:br>
            <a:r>
              <a:rPr lang="el-GR" dirty="0" smtClean="0"/>
              <a:t>Λεβέντημ’ το φεσάκι σου (Ιερισσός)</a:t>
            </a:r>
            <a:br>
              <a:rPr lang="el-GR" dirty="0" smtClean="0"/>
            </a:br>
            <a:r>
              <a:rPr lang="el-GR" dirty="0" smtClean="0"/>
              <a:t>Μια προσταγή μεγάλη (Ιερισσός)</a:t>
            </a:r>
            <a:br>
              <a:rPr lang="el-GR" dirty="0" smtClean="0"/>
            </a:br>
            <a:r>
              <a:rPr lang="el-GR" dirty="0" smtClean="0"/>
              <a:t>Πάνω στην τριανταφυλλιά (Πολύγυρος)</a:t>
            </a:r>
            <a:br>
              <a:rPr lang="el-GR" dirty="0" smtClean="0"/>
            </a:br>
            <a:r>
              <a:rPr lang="el-GR" dirty="0" smtClean="0"/>
              <a:t>Πέντε παιδιά πολυγυρνά (Πολύγυρος)</a:t>
            </a:r>
            <a:br>
              <a:rPr lang="el-GR" dirty="0" smtClean="0"/>
            </a:br>
            <a:r>
              <a:rPr lang="el-GR" dirty="0" smtClean="0"/>
              <a:t>Σήμερα είναι τ’ Αηλιά (Πολύγυρος)</a:t>
            </a:r>
            <a:br>
              <a:rPr lang="el-GR" dirty="0" smtClean="0"/>
            </a:br>
            <a:r>
              <a:rPr lang="el-GR" dirty="0" smtClean="0"/>
              <a:t/>
            </a:r>
            <a:br>
              <a:rPr lang="el-GR" dirty="0" smtClean="0"/>
            </a:b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928926" y="0"/>
            <a:ext cx="2774093" cy="923330"/>
          </a:xfrm>
          <a:prstGeom prst="rect">
            <a:avLst/>
          </a:prstGeom>
          <a:noFill/>
        </p:spPr>
        <p:txBody>
          <a:bodyPr wrap="none" rtlCol="0">
            <a:spAutoFit/>
          </a:bodyPr>
          <a:lstStyle/>
          <a:p>
            <a:r>
              <a:rPr lang="el-GR" sz="5400" b="1" u="sng" dirty="0" smtClean="0"/>
              <a:t>ΓΛΩΣΣΑ</a:t>
            </a:r>
            <a:endParaRPr lang="el-GR" sz="5400" b="1" u="sng" dirty="0"/>
          </a:p>
        </p:txBody>
      </p:sp>
      <p:sp>
        <p:nvSpPr>
          <p:cNvPr id="3" name="2 - TextBox"/>
          <p:cNvSpPr txBox="1"/>
          <p:nvPr/>
        </p:nvSpPr>
        <p:spPr>
          <a:xfrm>
            <a:off x="0" y="1225689"/>
            <a:ext cx="9001156" cy="5355312"/>
          </a:xfrm>
          <a:prstGeom prst="rect">
            <a:avLst/>
          </a:prstGeom>
          <a:noFill/>
        </p:spPr>
        <p:txBody>
          <a:bodyPr wrap="square" rtlCol="0">
            <a:spAutoFit/>
          </a:bodyPr>
          <a:lstStyle/>
          <a:p>
            <a:r>
              <a:rPr lang="el-GR" dirty="0" smtClean="0"/>
              <a:t>Η </a:t>
            </a:r>
            <a:r>
              <a:rPr lang="el-GR" b="1" dirty="0" smtClean="0"/>
              <a:t>αρχαία μακεδονική γλώσσα</a:t>
            </a:r>
            <a:r>
              <a:rPr lang="el-GR" dirty="0" smtClean="0"/>
              <a:t> ήταν η γλώσσα των αρχαίων Μακεδόνων, η οποία άνηκε στις </a:t>
            </a:r>
            <a:r>
              <a:rPr lang="el-GR" dirty="0" smtClean="0">
                <a:hlinkClick r:id="rId2" tooltip="Ινδοευρωπαϊκές γλώσσες"/>
              </a:rPr>
              <a:t>ινδοευρωπαϊκές γλώσσες</a:t>
            </a:r>
            <a:r>
              <a:rPr lang="el-GR" dirty="0" smtClean="0"/>
              <a:t> και ομιλείτο στην </a:t>
            </a:r>
            <a:r>
              <a:rPr lang="el-GR" dirty="0" smtClean="0">
                <a:hlinkClick r:id="rId3" tooltip="Μακεδονικό βασίλειο"/>
              </a:rPr>
              <a:t>Μακεδονία</a:t>
            </a:r>
            <a:r>
              <a:rPr lang="el-GR" dirty="0" smtClean="0"/>
              <a:t> κατά την </a:t>
            </a:r>
            <a:r>
              <a:rPr lang="el-GR" dirty="0" smtClean="0">
                <a:hlinkClick r:id="rId4" tooltip="1η χιλιετία π.Χ."/>
              </a:rPr>
              <a:t>1η χιλιετία </a:t>
            </a:r>
            <a:r>
              <a:rPr lang="el-GR" dirty="0" err="1" smtClean="0">
                <a:hlinkClick r:id="rId4" tooltip="1η χιλιετία π.Χ."/>
              </a:rPr>
              <a:t>π.Χ.</a:t>
            </a:r>
            <a:r>
              <a:rPr lang="el-GR" dirty="0" smtClean="0"/>
              <a:t>. Από τον </a:t>
            </a:r>
            <a:r>
              <a:rPr lang="el-GR" dirty="0" smtClean="0">
                <a:hlinkClick r:id="rId5" tooltip="4ος αιώνας π.Χ."/>
              </a:rPr>
              <a:t>4ο αιώνα </a:t>
            </a:r>
            <a:r>
              <a:rPr lang="el-GR" dirty="0" err="1" smtClean="0">
                <a:hlinkClick r:id="rId5" tooltip="4ος αιώνας π.Χ."/>
              </a:rPr>
              <a:t>π.Χ.</a:t>
            </a:r>
            <a:r>
              <a:rPr lang="el-GR" dirty="0" smtClean="0"/>
              <a:t> άρχισε να υποχωρεί η χρήση της και τα μακεδονικά σταδιακά αντικαταστάθηκαν από την </a:t>
            </a:r>
            <a:r>
              <a:rPr lang="el-GR" dirty="0" smtClean="0">
                <a:hlinkClick r:id="rId6" tooltip="Αττική διάλεκτος"/>
              </a:rPr>
              <a:t>αττική διάλεκτο</a:t>
            </a:r>
            <a:r>
              <a:rPr lang="el-GR" dirty="0" smtClean="0"/>
              <a:t>.</a:t>
            </a:r>
          </a:p>
          <a:p>
            <a:r>
              <a:rPr lang="el-GR" dirty="0" smtClean="0"/>
              <a:t>Η γνώση μας για την συγκεκριμένη γλώσσα είναι ιδιαίτερα περιορισμένη, καθώς δεν έχουν διασωθεί κείμενα αδιαμφισβήτητα γραμμένα στην αρχαία μακεδονική. Υπάρχει βέβαια ένα σώμα αυθεντικών μακεδονικών λέξεων συγκεντρωμένο από αρχαίες πηγές, κυριώς από επιγραφές νομισμάτων καθώς και από το λεξικό του </a:t>
            </a:r>
            <a:r>
              <a:rPr lang="el-GR" dirty="0" smtClean="0">
                <a:hlinkClick r:id="rId7" tooltip="Ησύχιος ο Αλεξανδρεύς"/>
              </a:rPr>
              <a:t>Ησύχιου</a:t>
            </a:r>
            <a:r>
              <a:rPr lang="el-GR" dirty="0" smtClean="0"/>
              <a:t> του </a:t>
            </a:r>
            <a:r>
              <a:rPr lang="el-GR" dirty="0" smtClean="0">
                <a:hlinkClick r:id="rId8" tooltip="5ος αιώνας π.Χ."/>
              </a:rPr>
              <a:t>5ου αιώνα </a:t>
            </a:r>
            <a:r>
              <a:rPr lang="el-GR" dirty="0" err="1" smtClean="0">
                <a:hlinkClick r:id="rId8" tooltip="5ος αιώνας π.Χ."/>
              </a:rPr>
              <a:t>π.Χ.</a:t>
            </a:r>
            <a:r>
              <a:rPr lang="el-GR" dirty="0" smtClean="0"/>
              <a:t>. Οι περισσότερες από αυτές τις λέξεις είναι </a:t>
            </a:r>
            <a:r>
              <a:rPr lang="el-GR" dirty="0" smtClean="0">
                <a:hlinkClick r:id="rId9" tooltip="Ελληνική γλώσσα"/>
              </a:rPr>
              <a:t>ελληνικές</a:t>
            </a:r>
            <a:r>
              <a:rPr lang="el-GR" dirty="0" smtClean="0"/>
              <a:t>, αλλά ορισμένες δεν ανταποκρίνονται στην στερεότυπη ελληνική φωνολογία. Επίσης, ο </a:t>
            </a:r>
            <a:r>
              <a:rPr lang="el-GR" dirty="0" smtClean="0">
                <a:hlinkClick r:id="rId10" tooltip="Κατάδεσμος της Πέλλας"/>
              </a:rPr>
              <a:t>κατάδεσμος της Πέλλας</a:t>
            </a:r>
            <a:r>
              <a:rPr lang="el-GR" dirty="0" smtClean="0"/>
              <a:t>, ένα κείμενο που ανακαλύφθηκε στην </a:t>
            </a:r>
            <a:r>
              <a:rPr lang="el-GR" dirty="0" smtClean="0">
                <a:hlinkClick r:id="rId11" tooltip="Πέλλα"/>
              </a:rPr>
              <a:t>Πέλλα</a:t>
            </a:r>
            <a:r>
              <a:rPr lang="el-GR" dirty="0" smtClean="0"/>
              <a:t> το </a:t>
            </a:r>
            <a:r>
              <a:rPr lang="el-GR" dirty="0" smtClean="0">
                <a:hlinkClick r:id="rId12" tooltip="1986"/>
              </a:rPr>
              <a:t>1986</a:t>
            </a:r>
            <a:r>
              <a:rPr lang="el-GR" dirty="0" smtClean="0"/>
              <a:t> και χρονολογείται στον 4ο αιώνα </a:t>
            </a:r>
            <a:r>
              <a:rPr lang="el-GR" dirty="0" err="1" smtClean="0"/>
              <a:t>π.Χ.</a:t>
            </a:r>
            <a:r>
              <a:rPr lang="el-GR" dirty="0" smtClean="0"/>
              <a:t>, γραμμένο σε ιδιότυπη </a:t>
            </a:r>
            <a:r>
              <a:rPr lang="el-GR" dirty="0" smtClean="0">
                <a:hlinkClick r:id="rId13" tooltip="Δωρική διάλεκτος"/>
              </a:rPr>
              <a:t>δωρική διάλεκτο</a:t>
            </a:r>
            <a:r>
              <a:rPr lang="el-GR" dirty="0" smtClean="0"/>
              <a:t>, θεωρείται από κάποιους επιστήμονες ότι αποτελεί το μόνο κείμενο που είναι γραμμένο στην αυθεντική μακεδονική γλώσσα και χρησιμοποιείται σαν επιχείρημα ότι η μακεδονική ήταν ένα βορειοδυτικό ιδίωμα της δωρικής.</a:t>
            </a:r>
          </a:p>
          <a:p>
            <a:r>
              <a:rPr lang="el-GR" dirty="0" smtClean="0"/>
              <a:t>Ο </a:t>
            </a:r>
            <a:r>
              <a:rPr lang="el-GR" b="1" dirty="0">
                <a:hlinkClick r:id="rId14" tooltip="Κατάδεσμος (δεν έχει γραφτεί ακόμα)"/>
              </a:rPr>
              <a:t>κατάδεσμος</a:t>
            </a:r>
            <a:r>
              <a:rPr lang="el-GR" b="1" dirty="0" smtClean="0"/>
              <a:t> της Πέλλας</a:t>
            </a:r>
            <a:r>
              <a:rPr lang="el-GR" dirty="0" smtClean="0"/>
              <a:t> είναι μια κατάρα ή μαγική επωδός γραμμένη σε </a:t>
            </a:r>
            <a:r>
              <a:rPr lang="el-GR" dirty="0" smtClean="0">
                <a:hlinkClick r:id="rId15" tooltip="Μολύβδινη πινακίδα"/>
              </a:rPr>
              <a:t>φύλλο μολύβδου</a:t>
            </a:r>
            <a:r>
              <a:rPr lang="el-GR" dirty="0" smtClean="0"/>
              <a:t> .Βρέθηκε στην </a:t>
            </a:r>
            <a:r>
              <a:rPr lang="el-GR" dirty="0" smtClean="0">
                <a:hlinkClick r:id="rId16" tooltip="Νομός Πέλλας"/>
              </a:rPr>
              <a:t>Πέλλα</a:t>
            </a:r>
            <a:r>
              <a:rPr lang="el-GR" dirty="0" smtClean="0"/>
              <a:t> το </a:t>
            </a:r>
            <a:r>
              <a:rPr lang="el-GR" dirty="0" smtClean="0">
                <a:hlinkClick r:id="rId12" tooltip="1986"/>
              </a:rPr>
              <a:t>1986</a:t>
            </a:r>
            <a:r>
              <a:rPr lang="el-GR" dirty="0" smtClean="0"/>
              <a:t> και δημοσιεύτηκε στο </a:t>
            </a:r>
            <a:r>
              <a:rPr lang="el-GR" i="1" dirty="0" smtClean="0"/>
              <a:t>Hellenic Dialectology</a:t>
            </a:r>
            <a:r>
              <a:rPr lang="el-GR" dirty="0" smtClean="0"/>
              <a:t> Journal το </a:t>
            </a:r>
            <a:r>
              <a:rPr lang="el-GR" dirty="0" smtClean="0">
                <a:hlinkClick r:id="rId17" tooltip="1993"/>
              </a:rPr>
              <a:t>1993</a:t>
            </a:r>
            <a:r>
              <a:rPr lang="el-GR" dirty="0" smtClean="0"/>
              <a:t>.</a:t>
            </a:r>
          </a:p>
          <a:p>
            <a:endParaRPr lang="el-GR" dirty="0" smtClean="0"/>
          </a:p>
          <a:p>
            <a:endParaRPr lang="el-G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4572000" cy="7848302"/>
          </a:xfrm>
          <a:prstGeom prst="rect">
            <a:avLst/>
          </a:prstGeom>
        </p:spPr>
        <p:txBody>
          <a:bodyPr>
            <a:spAutoFit/>
          </a:bodyPr>
          <a:lstStyle/>
          <a:p>
            <a:r>
              <a:rPr lang="el-GR" dirty="0" smtClean="0"/>
              <a:t>ΧΟΡΟΙ ΕΔΕΣΣΑΣ</a:t>
            </a:r>
            <a:br>
              <a:rPr lang="el-GR" dirty="0" smtClean="0"/>
            </a:br>
            <a:r>
              <a:rPr lang="el-GR" dirty="0" smtClean="0"/>
              <a:t/>
            </a:r>
            <a:br>
              <a:rPr lang="el-GR" dirty="0" smtClean="0"/>
            </a:br>
            <a:r>
              <a:rPr lang="el-GR" dirty="0" smtClean="0">
                <a:hlinkClick r:id="rId2"/>
              </a:rPr>
              <a:t>Οτφόρε </a:t>
            </a:r>
            <a:r>
              <a:rPr lang="el-GR" dirty="0" err="1" smtClean="0">
                <a:hlinkClick r:id="rId2"/>
              </a:rPr>
              <a:t>Λένω</a:t>
            </a:r>
            <a:r>
              <a:rPr lang="el-GR" dirty="0" smtClean="0">
                <a:hlinkClick r:id="rId2"/>
              </a:rPr>
              <a:t> ή Άνοιξε Ελένη </a:t>
            </a:r>
            <a:r>
              <a:rPr lang="el-GR" dirty="0" smtClean="0"/>
              <a:t/>
            </a:r>
            <a:br>
              <a:rPr lang="el-GR" dirty="0" smtClean="0"/>
            </a:br>
            <a:r>
              <a:rPr lang="el-GR" dirty="0" smtClean="0">
                <a:hlinkClick r:id="rId3"/>
              </a:rPr>
              <a:t>Μπαϊτούσκα (Παντρειά)</a:t>
            </a:r>
            <a:r>
              <a:rPr lang="el-GR" dirty="0" smtClean="0"/>
              <a:t/>
            </a:r>
            <a:br>
              <a:rPr lang="el-GR" dirty="0" smtClean="0"/>
            </a:br>
            <a:r>
              <a:rPr lang="el-GR" dirty="0" smtClean="0">
                <a:hlinkClick r:id="rId4"/>
              </a:rPr>
              <a:t>Μπούκιτε Ρασβίβατ ή Οι Οξιές ανθίζουν (Ν. Πέλλας)</a:t>
            </a:r>
            <a:r>
              <a:rPr lang="el-GR" dirty="0" smtClean="0"/>
              <a:t/>
            </a:r>
            <a:br>
              <a:rPr lang="el-GR" dirty="0" smtClean="0"/>
            </a:br>
            <a:r>
              <a:rPr lang="el-GR" dirty="0" err="1" smtClean="0">
                <a:hlinkClick r:id="rId5"/>
              </a:rPr>
              <a:t>Τικφέσκινο</a:t>
            </a:r>
            <a:r>
              <a:rPr lang="el-GR" dirty="0" smtClean="0">
                <a:hlinkClick r:id="rId5"/>
              </a:rPr>
              <a:t> ή Κολοκυθένια (Ν.Πέλλας)</a:t>
            </a:r>
            <a:r>
              <a:rPr lang="el-GR" dirty="0" smtClean="0"/>
              <a:t/>
            </a:r>
            <a:br>
              <a:rPr lang="el-GR" dirty="0" smtClean="0"/>
            </a:br>
            <a:r>
              <a:rPr lang="el-GR" dirty="0" smtClean="0">
                <a:hlinkClick r:id="rId6"/>
              </a:rPr>
              <a:t>Σουλεϊμάν </a:t>
            </a:r>
            <a:r>
              <a:rPr lang="el-GR" dirty="0" smtClean="0">
                <a:hlinkClick r:id="rId6"/>
              </a:rPr>
              <a:t>Αγάς ή Σουλεϊμάνοβο </a:t>
            </a:r>
            <a:r>
              <a:rPr lang="el-GR" dirty="0" smtClean="0"/>
              <a:t/>
            </a:r>
            <a:br>
              <a:rPr lang="el-GR" dirty="0" smtClean="0"/>
            </a:br>
            <a:r>
              <a:rPr lang="el-GR" dirty="0" smtClean="0">
                <a:hlinkClick r:id="rId7"/>
              </a:rPr>
              <a:t>Πουστσένο-Τζέμο</a:t>
            </a:r>
            <a:r>
              <a:rPr lang="el-GR" dirty="0" smtClean="0"/>
              <a:t/>
            </a:r>
            <a:br>
              <a:rPr lang="el-GR" dirty="0" smtClean="0"/>
            </a:br>
            <a:r>
              <a:rPr lang="el-GR" dirty="0" smtClean="0"/>
              <a:t>Γύρος </a:t>
            </a:r>
            <a:br>
              <a:rPr lang="el-GR" dirty="0" smtClean="0"/>
            </a:br>
            <a:r>
              <a:rPr lang="el-GR" dirty="0" smtClean="0"/>
              <a:t>Ράμνο</a:t>
            </a:r>
            <a:br>
              <a:rPr lang="el-GR" dirty="0" smtClean="0"/>
            </a:br>
            <a:r>
              <a:rPr lang="el-GR" dirty="0" smtClean="0"/>
              <a:t>Αντικριστός-Εδεσσαϊκός </a:t>
            </a:r>
            <a:br>
              <a:rPr lang="el-GR" dirty="0" smtClean="0"/>
            </a:br>
            <a:r>
              <a:rPr lang="el-GR" dirty="0" smtClean="0">
                <a:hlinkClick r:id="rId8"/>
              </a:rPr>
              <a:t>Ράϊκο</a:t>
            </a:r>
            <a:r>
              <a:rPr lang="el-GR" dirty="0" smtClean="0"/>
              <a:t/>
            </a:r>
            <a:br>
              <a:rPr lang="el-GR" dirty="0" smtClean="0"/>
            </a:br>
            <a:r>
              <a:rPr lang="el-GR" dirty="0" smtClean="0"/>
              <a:t/>
            </a:r>
            <a:br>
              <a:rPr lang="el-GR" dirty="0" smtClean="0"/>
            </a:br>
            <a:r>
              <a:rPr lang="el-GR" dirty="0" smtClean="0"/>
              <a:t/>
            </a:r>
            <a:br>
              <a:rPr lang="el-GR" dirty="0" smtClean="0"/>
            </a:br>
            <a:r>
              <a:rPr lang="el-GR" dirty="0" smtClean="0"/>
              <a:t>ΧΟΡΟΙ ΑΡΙΔΑΙΑΣ</a:t>
            </a:r>
            <a:br>
              <a:rPr lang="el-GR" dirty="0" smtClean="0"/>
            </a:br>
            <a:r>
              <a:rPr lang="el-GR" dirty="0" smtClean="0"/>
              <a:t/>
            </a:r>
            <a:br>
              <a:rPr lang="el-GR" dirty="0" smtClean="0"/>
            </a:br>
            <a:r>
              <a:rPr lang="el-GR" dirty="0" smtClean="0"/>
              <a:t>Μπαϊτούσκινο (Πρόμαχοι)</a:t>
            </a:r>
            <a:br>
              <a:rPr lang="el-GR" dirty="0" smtClean="0"/>
            </a:br>
            <a:r>
              <a:rPr lang="el-GR" dirty="0" smtClean="0"/>
              <a:t>Τρίτε πάτα (Πρόμαχοι</a:t>
            </a:r>
            <a:r>
              <a:rPr lang="el-GR" dirty="0" smtClean="0"/>
              <a:t>)</a:t>
            </a:r>
            <a:r>
              <a:rPr lang="el-GR" dirty="0" smtClean="0"/>
              <a:t/>
            </a:r>
            <a:br>
              <a:rPr lang="el-GR" dirty="0" smtClean="0"/>
            </a:br>
            <a:r>
              <a:rPr lang="el-GR" dirty="0" smtClean="0"/>
              <a:t>Σουλεϊμάνοβο Θεοδωρακίου</a:t>
            </a:r>
            <a:br>
              <a:rPr lang="el-GR" dirty="0" smtClean="0"/>
            </a:br>
            <a:r>
              <a:rPr lang="el-GR" dirty="0" smtClean="0"/>
              <a:t>Μουλάϊεβο</a:t>
            </a:r>
            <a:br>
              <a:rPr lang="el-GR" dirty="0" smtClean="0"/>
            </a:br>
            <a:r>
              <a:rPr lang="el-GR" dirty="0" smtClean="0"/>
              <a:t>Μπούκιτε ρασβίβατ</a:t>
            </a:r>
            <a:br>
              <a:rPr lang="el-GR" dirty="0" smtClean="0"/>
            </a:br>
            <a:r>
              <a:rPr lang="el-GR" dirty="0" smtClean="0"/>
              <a:t>Τζέμο</a:t>
            </a:r>
            <a:br>
              <a:rPr lang="el-GR" dirty="0" smtClean="0"/>
            </a:br>
            <a:r>
              <a:rPr lang="el-GR" dirty="0" smtClean="0"/>
              <a:t>Χασαποσέρβικο</a:t>
            </a:r>
            <a:br>
              <a:rPr lang="el-GR" dirty="0" smtClean="0"/>
            </a:br>
            <a:r>
              <a:rPr lang="el-GR" dirty="0" smtClean="0"/>
              <a:t/>
            </a:r>
            <a:br>
              <a:rPr lang="el-GR" dirty="0" smtClean="0"/>
            </a:b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428604"/>
            <a:ext cx="4572000" cy="7294305"/>
          </a:xfrm>
          <a:prstGeom prst="rect">
            <a:avLst/>
          </a:prstGeom>
        </p:spPr>
        <p:txBody>
          <a:bodyPr numCol="1">
            <a:spAutoFit/>
          </a:bodyPr>
          <a:lstStyle/>
          <a:p>
            <a:r>
              <a:rPr lang="el-GR" dirty="0" smtClean="0"/>
              <a:t>ΧΟΡΟΙ ΝΑΟΥΣΑΣ</a:t>
            </a:r>
            <a:br>
              <a:rPr lang="el-GR" dirty="0" smtClean="0"/>
            </a:br>
            <a:r>
              <a:rPr lang="el-GR" dirty="0" smtClean="0"/>
              <a:t/>
            </a:r>
            <a:br>
              <a:rPr lang="el-GR" dirty="0" smtClean="0"/>
            </a:br>
            <a:r>
              <a:rPr lang="el-GR" dirty="0" smtClean="0"/>
              <a:t>Ζαλιστός</a:t>
            </a:r>
            <a:br>
              <a:rPr lang="el-GR" dirty="0" smtClean="0"/>
            </a:br>
            <a:r>
              <a:rPr lang="el-GR" dirty="0" smtClean="0">
                <a:hlinkClick r:id="rId2"/>
              </a:rPr>
              <a:t>Μακρινίτσα</a:t>
            </a:r>
            <a:r>
              <a:rPr lang="el-GR" dirty="0" smtClean="0"/>
              <a:t/>
            </a:r>
            <a:br>
              <a:rPr lang="el-GR" dirty="0" smtClean="0"/>
            </a:br>
            <a:r>
              <a:rPr lang="el-GR" dirty="0" smtClean="0"/>
              <a:t>Μελικές</a:t>
            </a:r>
            <a:br>
              <a:rPr lang="el-GR" dirty="0" smtClean="0"/>
            </a:br>
            <a:r>
              <a:rPr lang="el-GR" dirty="0" smtClean="0"/>
              <a:t>Πατινάδα</a:t>
            </a:r>
            <a:r>
              <a:rPr lang="el-GR" dirty="0" smtClean="0"/>
              <a:t/>
            </a:r>
            <a:br>
              <a:rPr lang="el-GR" dirty="0" smtClean="0"/>
            </a:br>
            <a:r>
              <a:rPr lang="el-GR" dirty="0" smtClean="0"/>
              <a:t>Μουσταμπέϊκος</a:t>
            </a:r>
            <a:br>
              <a:rPr lang="el-GR" dirty="0" smtClean="0"/>
            </a:br>
            <a:r>
              <a:rPr lang="el-GR" dirty="0" smtClean="0"/>
              <a:t>Σαρανταπέντε</a:t>
            </a:r>
            <a:br>
              <a:rPr lang="el-GR" dirty="0" smtClean="0"/>
            </a:br>
            <a:r>
              <a:rPr lang="el-GR" dirty="0" smtClean="0"/>
              <a:t>Ξεχωριστός </a:t>
            </a:r>
            <a:br>
              <a:rPr lang="el-GR" dirty="0" smtClean="0"/>
            </a:br>
            <a:r>
              <a:rPr lang="el-GR" dirty="0" smtClean="0"/>
              <a:t>Συγκαθιστός</a:t>
            </a:r>
            <a:br>
              <a:rPr lang="el-GR" dirty="0" smtClean="0"/>
            </a:br>
            <a:r>
              <a:rPr lang="el-GR" dirty="0" smtClean="0">
                <a:hlinkClick r:id="rId3"/>
              </a:rPr>
              <a:t>Παπαδιά</a:t>
            </a:r>
            <a:r>
              <a:rPr lang="el-GR" dirty="0" smtClean="0"/>
              <a:t/>
            </a:r>
            <a:br>
              <a:rPr lang="el-GR" dirty="0" smtClean="0"/>
            </a:br>
            <a:r>
              <a:rPr lang="el-GR" dirty="0" smtClean="0"/>
              <a:t>Παλιά παπαδιά</a:t>
            </a:r>
            <a:br>
              <a:rPr lang="el-GR" dirty="0" smtClean="0"/>
            </a:br>
            <a:r>
              <a:rPr lang="el-GR" dirty="0" smtClean="0"/>
              <a:t>Νταβέλης</a:t>
            </a:r>
            <a:br>
              <a:rPr lang="el-GR" dirty="0" smtClean="0"/>
            </a:br>
            <a:r>
              <a:rPr lang="el-GR" dirty="0" smtClean="0"/>
              <a:t>Σωτήρης</a:t>
            </a:r>
            <a:br>
              <a:rPr lang="el-GR" dirty="0" smtClean="0"/>
            </a:br>
            <a:r>
              <a:rPr lang="el-GR" dirty="0" smtClean="0"/>
              <a:t/>
            </a:r>
            <a:br>
              <a:rPr lang="el-GR" dirty="0" smtClean="0"/>
            </a:br>
            <a:r>
              <a:rPr lang="el-GR" dirty="0" smtClean="0"/>
              <a:t/>
            </a:r>
            <a:br>
              <a:rPr lang="el-GR" dirty="0" smtClean="0"/>
            </a:br>
            <a:r>
              <a:rPr lang="el-GR" dirty="0" smtClean="0"/>
              <a:t>ΧΟΡΟΙ ΒΕΡΟΙΑΣ</a:t>
            </a:r>
            <a:br>
              <a:rPr lang="el-GR" dirty="0" smtClean="0"/>
            </a:br>
            <a:r>
              <a:rPr lang="el-GR" dirty="0" smtClean="0"/>
              <a:t/>
            </a:r>
            <a:br>
              <a:rPr lang="el-GR" dirty="0" smtClean="0"/>
            </a:br>
            <a:r>
              <a:rPr lang="el-GR" dirty="0" smtClean="0"/>
              <a:t>Συρτός Βέροιας</a:t>
            </a:r>
            <a:br>
              <a:rPr lang="el-GR" dirty="0" smtClean="0"/>
            </a:br>
            <a:r>
              <a:rPr lang="el-GR" dirty="0" smtClean="0"/>
              <a:t>Μαρμαρένια Βρυσούλα</a:t>
            </a:r>
            <a:br>
              <a:rPr lang="el-GR" dirty="0" smtClean="0"/>
            </a:br>
            <a:r>
              <a:rPr lang="el-GR" dirty="0" smtClean="0"/>
              <a:t>Συγκαθιστός Βέροιας</a:t>
            </a:r>
            <a:br>
              <a:rPr lang="el-GR" dirty="0" smtClean="0"/>
            </a:br>
            <a:r>
              <a:rPr lang="el-GR" dirty="0" smtClean="0"/>
              <a:t>Τζομπανοπούλα</a:t>
            </a:r>
            <a:br>
              <a:rPr lang="el-GR" dirty="0" smtClean="0"/>
            </a:br>
            <a:r>
              <a:rPr lang="el-GR" dirty="0" smtClean="0"/>
              <a:t/>
            </a:r>
            <a:br>
              <a:rPr lang="el-GR" dirty="0" smtClean="0"/>
            </a:br>
            <a:r>
              <a:rPr lang="el-GR" dirty="0" smtClean="0"/>
              <a:t/>
            </a:r>
            <a:br>
              <a:rPr lang="el-GR" dirty="0" smtClean="0"/>
            </a:br>
            <a:endParaRPr lang="el-GR" dirty="0"/>
          </a:p>
        </p:txBody>
      </p:sp>
      <p:sp>
        <p:nvSpPr>
          <p:cNvPr id="3" name="2 - TextBox"/>
          <p:cNvSpPr txBox="1"/>
          <p:nvPr/>
        </p:nvSpPr>
        <p:spPr>
          <a:xfrm>
            <a:off x="2842595" y="500042"/>
            <a:ext cx="6301405" cy="5078313"/>
          </a:xfrm>
          <a:prstGeom prst="rect">
            <a:avLst/>
          </a:prstGeom>
          <a:noFill/>
        </p:spPr>
        <p:txBody>
          <a:bodyPr wrap="none" rtlCol="0">
            <a:spAutoFit/>
          </a:bodyPr>
          <a:lstStyle/>
          <a:p>
            <a:r>
              <a:rPr lang="el-GR" dirty="0" smtClean="0"/>
              <a:t>ΧΟΡΟΙ ΠΕΔΙΝΩΝ ΧΩΡΙΩΝ ΤΗΣ ΝΑΟΥΣΑΣ</a:t>
            </a:r>
            <a:br>
              <a:rPr lang="el-GR" dirty="0" smtClean="0"/>
            </a:br>
            <a:r>
              <a:rPr lang="el-GR" dirty="0" smtClean="0"/>
              <a:t/>
            </a:r>
            <a:br>
              <a:rPr lang="el-GR" dirty="0" smtClean="0"/>
            </a:br>
            <a:r>
              <a:rPr lang="el-GR" dirty="0" smtClean="0"/>
              <a:t>Μάρενα</a:t>
            </a:r>
            <a:br>
              <a:rPr lang="el-GR" dirty="0" smtClean="0"/>
            </a:br>
            <a:r>
              <a:rPr lang="el-GR" dirty="0" smtClean="0">
                <a:hlinkClick r:id="rId4"/>
              </a:rPr>
              <a:t>Ράϊκο (Κεντρική – Ανατολική Μακεδονία)</a:t>
            </a:r>
            <a:r>
              <a:rPr lang="el-GR" dirty="0" smtClean="0"/>
              <a:t/>
            </a:r>
            <a:br>
              <a:rPr lang="el-GR" dirty="0" smtClean="0"/>
            </a:br>
            <a:r>
              <a:rPr lang="el-GR" dirty="0" smtClean="0">
                <a:hlinkClick r:id="rId5"/>
              </a:rPr>
              <a:t>Γκάϊντα</a:t>
            </a:r>
            <a:r>
              <a:rPr lang="el-GR" dirty="0" smtClean="0"/>
              <a:t/>
            </a:r>
            <a:br>
              <a:rPr lang="el-GR" dirty="0" smtClean="0"/>
            </a:br>
            <a:r>
              <a:rPr lang="el-GR" dirty="0" smtClean="0">
                <a:hlinkClick r:id="rId6"/>
              </a:rPr>
              <a:t>Πατρούνινο</a:t>
            </a:r>
            <a:r>
              <a:rPr lang="el-GR" dirty="0" smtClean="0"/>
              <a:t/>
            </a:r>
            <a:br>
              <a:rPr lang="el-GR" dirty="0" smtClean="0"/>
            </a:br>
            <a:r>
              <a:rPr lang="el-GR" dirty="0" smtClean="0">
                <a:hlinkClick r:id="rId7"/>
              </a:rPr>
              <a:t>Τικφέσκο</a:t>
            </a:r>
            <a:r>
              <a:rPr lang="el-GR" dirty="0" smtClean="0"/>
              <a:t/>
            </a:r>
            <a:br>
              <a:rPr lang="el-GR" dirty="0" smtClean="0"/>
            </a:br>
            <a:r>
              <a:rPr lang="el-GR" dirty="0" smtClean="0"/>
              <a:t>Τσουράπια</a:t>
            </a:r>
            <a:br>
              <a:rPr lang="el-GR" dirty="0" smtClean="0"/>
            </a:br>
            <a:r>
              <a:rPr lang="el-GR" dirty="0" smtClean="0">
                <a:hlinkClick r:id="rId8"/>
              </a:rPr>
              <a:t>Ζαβλιτσένα</a:t>
            </a:r>
            <a:r>
              <a:rPr lang="el-GR" dirty="0" smtClean="0"/>
              <a:t/>
            </a:r>
            <a:br>
              <a:rPr lang="el-GR" dirty="0" smtClean="0"/>
            </a:br>
            <a:r>
              <a:rPr lang="el-GR" dirty="0" smtClean="0">
                <a:hlinkClick r:id="rId9"/>
              </a:rPr>
              <a:t>Σίρε-</a:t>
            </a:r>
            <a:r>
              <a:rPr lang="el-GR" dirty="0" err="1" smtClean="0">
                <a:hlinkClick r:id="rId9"/>
              </a:rPr>
              <a:t>σίρε</a:t>
            </a:r>
            <a:r>
              <a:rPr lang="el-GR" dirty="0" smtClean="0"/>
              <a:t/>
            </a:r>
            <a:br>
              <a:rPr lang="el-GR" dirty="0" smtClean="0"/>
            </a:br>
            <a:r>
              <a:rPr lang="el-GR" dirty="0" err="1" smtClean="0"/>
              <a:t>Βέταρ</a:t>
            </a:r>
            <a:r>
              <a:rPr lang="el-GR" dirty="0" smtClean="0"/>
              <a:t> ντα Πουντούϊνε ή </a:t>
            </a:r>
            <a:r>
              <a:rPr lang="el-GR" dirty="0" err="1" smtClean="0"/>
              <a:t>Βέτερ</a:t>
            </a:r>
            <a:r>
              <a:rPr lang="el-GR" dirty="0" smtClean="0"/>
              <a:t> Πουντινάλο ή Αέρας να φυσήξει</a:t>
            </a:r>
            <a:br>
              <a:rPr lang="el-GR" dirty="0" smtClean="0"/>
            </a:br>
            <a:r>
              <a:rPr lang="el-GR" dirty="0" err="1" smtClean="0"/>
              <a:t>Ρούντο</a:t>
            </a:r>
            <a:r>
              <a:rPr lang="el-GR" dirty="0" smtClean="0"/>
              <a:t> </a:t>
            </a:r>
            <a:r>
              <a:rPr lang="el-GR" dirty="0" err="1" smtClean="0"/>
              <a:t>γιάρνε</a:t>
            </a:r>
            <a:r>
              <a:rPr lang="el-GR" dirty="0" smtClean="0"/>
              <a:t> ή Νιζάμσκι</a:t>
            </a:r>
            <a:br>
              <a:rPr lang="el-GR" dirty="0" smtClean="0"/>
            </a:br>
            <a:r>
              <a:rPr lang="el-GR" dirty="0" smtClean="0"/>
              <a:t>Πόποβα </a:t>
            </a:r>
            <a:r>
              <a:rPr lang="el-GR" dirty="0" err="1" smtClean="0"/>
              <a:t>κέρκα</a:t>
            </a:r>
            <a:r>
              <a:rPr lang="el-GR" dirty="0" smtClean="0"/>
              <a:t/>
            </a:r>
            <a:br>
              <a:rPr lang="el-GR" dirty="0" smtClean="0"/>
            </a:br>
            <a:r>
              <a:rPr lang="el-GR" dirty="0" err="1" smtClean="0">
                <a:hlinkClick r:id="rId10"/>
              </a:rPr>
              <a:t>Γιαντσίτσκα</a:t>
            </a:r>
            <a:r>
              <a:rPr lang="el-GR" dirty="0" smtClean="0"/>
              <a:t/>
            </a:r>
            <a:br>
              <a:rPr lang="el-GR" dirty="0" smtClean="0"/>
            </a:br>
            <a:r>
              <a:rPr lang="el-GR" dirty="0" smtClean="0"/>
              <a:t>Μπάϊ Αποστόλη</a:t>
            </a:r>
            <a:br>
              <a:rPr lang="el-GR" dirty="0" smtClean="0"/>
            </a:br>
            <a:r>
              <a:rPr lang="el-GR" dirty="0" smtClean="0">
                <a:hlinkClick r:id="rId11"/>
              </a:rPr>
              <a:t>Συρτός</a:t>
            </a:r>
            <a:r>
              <a:rPr lang="el-GR" dirty="0" smtClean="0"/>
              <a:t/>
            </a:r>
            <a:br>
              <a:rPr lang="el-GR" dirty="0" smtClean="0"/>
            </a:b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571480"/>
            <a:ext cx="4572000" cy="5078313"/>
          </a:xfrm>
          <a:prstGeom prst="rect">
            <a:avLst/>
          </a:prstGeom>
        </p:spPr>
        <p:txBody>
          <a:bodyPr>
            <a:spAutoFit/>
          </a:bodyPr>
          <a:lstStyle/>
          <a:p>
            <a:r>
              <a:rPr lang="el-GR" dirty="0" smtClean="0"/>
              <a:t>ΧΟΡΟΙ ΡΟΥΜΛΟΥΚΙΟΥ</a:t>
            </a:r>
            <a:br>
              <a:rPr lang="el-GR" dirty="0" smtClean="0"/>
            </a:br>
            <a:r>
              <a:rPr lang="el-GR" dirty="0" smtClean="0"/>
              <a:t/>
            </a:r>
            <a:br>
              <a:rPr lang="el-GR" dirty="0" smtClean="0"/>
            </a:br>
            <a:r>
              <a:rPr lang="el-GR" dirty="0" smtClean="0"/>
              <a:t>Μπόϊμτσα</a:t>
            </a:r>
            <a:br>
              <a:rPr lang="el-GR" dirty="0" smtClean="0"/>
            </a:br>
            <a:r>
              <a:rPr lang="el-GR" dirty="0" smtClean="0">
                <a:hlinkClick r:id="rId2"/>
              </a:rPr>
              <a:t>Καρατζόβα</a:t>
            </a:r>
            <a:r>
              <a:rPr lang="el-GR" dirty="0" smtClean="0"/>
              <a:t/>
            </a:r>
            <a:br>
              <a:rPr lang="el-GR" dirty="0" smtClean="0"/>
            </a:br>
            <a:r>
              <a:rPr lang="el-GR" dirty="0" err="1" smtClean="0"/>
              <a:t>Τζιουβανάκι</a:t>
            </a:r>
            <a:r>
              <a:rPr lang="el-GR" dirty="0" smtClean="0"/>
              <a:t/>
            </a:r>
            <a:br>
              <a:rPr lang="el-GR" dirty="0" smtClean="0"/>
            </a:br>
            <a:r>
              <a:rPr lang="el-GR" dirty="0" err="1" smtClean="0"/>
              <a:t>Ντούσκου</a:t>
            </a:r>
            <a:r>
              <a:rPr lang="el-GR" dirty="0" smtClean="0"/>
              <a:t> (Αλεξάνδρεια)</a:t>
            </a:r>
            <a:br>
              <a:rPr lang="el-GR" dirty="0" smtClean="0"/>
            </a:br>
            <a:r>
              <a:rPr lang="el-GR" dirty="0" err="1" smtClean="0"/>
              <a:t>Γκέκικο</a:t>
            </a:r>
            <a:r>
              <a:rPr lang="el-GR" dirty="0" smtClean="0"/>
              <a:t/>
            </a:r>
            <a:br>
              <a:rPr lang="el-GR" dirty="0" smtClean="0"/>
            </a:br>
            <a:r>
              <a:rPr lang="el-GR" dirty="0" err="1" smtClean="0"/>
              <a:t>Κατσιάμπα</a:t>
            </a:r>
            <a:r>
              <a:rPr lang="el-GR" dirty="0" smtClean="0"/>
              <a:t> (</a:t>
            </a:r>
            <a:r>
              <a:rPr lang="el-GR" dirty="0" err="1" smtClean="0"/>
              <a:t>Μελίκη</a:t>
            </a:r>
            <a:r>
              <a:rPr lang="el-GR" dirty="0" smtClean="0"/>
              <a:t>)</a:t>
            </a:r>
            <a:br>
              <a:rPr lang="el-GR" dirty="0" smtClean="0"/>
            </a:br>
            <a:r>
              <a:rPr lang="el-GR" dirty="0" err="1" smtClean="0">
                <a:hlinkClick r:id="rId3"/>
              </a:rPr>
              <a:t>Λυπηρίδα</a:t>
            </a:r>
            <a:r>
              <a:rPr lang="el-GR" dirty="0" smtClean="0">
                <a:hlinkClick r:id="rId3"/>
              </a:rPr>
              <a:t> (</a:t>
            </a:r>
            <a:r>
              <a:rPr lang="el-GR" dirty="0" err="1" smtClean="0">
                <a:hlinkClick r:id="rId3"/>
              </a:rPr>
              <a:t>Μελίκη</a:t>
            </a:r>
            <a:r>
              <a:rPr lang="el-GR" dirty="0" smtClean="0">
                <a:hlinkClick r:id="rId3"/>
              </a:rPr>
              <a:t>)</a:t>
            </a:r>
            <a:r>
              <a:rPr lang="el-GR" dirty="0" smtClean="0"/>
              <a:t/>
            </a:r>
            <a:br>
              <a:rPr lang="el-GR" dirty="0" smtClean="0"/>
            </a:br>
            <a:r>
              <a:rPr lang="el-GR" dirty="0" smtClean="0"/>
              <a:t>Γαλάζιος Πετεινός</a:t>
            </a:r>
            <a:br>
              <a:rPr lang="el-GR" dirty="0" smtClean="0"/>
            </a:br>
            <a:r>
              <a:rPr lang="el-GR" dirty="0" err="1" smtClean="0"/>
              <a:t>Λαζαριάτικος</a:t>
            </a:r>
            <a:r>
              <a:rPr lang="el-GR" dirty="0" smtClean="0"/>
              <a:t/>
            </a:r>
            <a:br>
              <a:rPr lang="el-GR" dirty="0" smtClean="0"/>
            </a:br>
            <a:r>
              <a:rPr lang="el-GR" dirty="0" err="1" smtClean="0"/>
              <a:t>Καλόϊρος</a:t>
            </a:r>
            <a:r>
              <a:rPr lang="el-GR" dirty="0" smtClean="0"/>
              <a:t/>
            </a:r>
            <a:br>
              <a:rPr lang="el-GR" dirty="0" smtClean="0"/>
            </a:br>
            <a:r>
              <a:rPr lang="el-GR" dirty="0" err="1" smtClean="0"/>
              <a:t>Ρουγκατσιάρ’κα</a:t>
            </a:r>
            <a:r>
              <a:rPr lang="el-GR" dirty="0" smtClean="0"/>
              <a:t/>
            </a:r>
            <a:br>
              <a:rPr lang="el-GR" dirty="0" smtClean="0"/>
            </a:br>
            <a:r>
              <a:rPr lang="el-GR" dirty="0" err="1" smtClean="0"/>
              <a:t>Γιούφκου</a:t>
            </a:r>
            <a:r>
              <a:rPr lang="el-GR" dirty="0" smtClean="0"/>
              <a:t/>
            </a:r>
            <a:br>
              <a:rPr lang="el-GR" dirty="0" smtClean="0"/>
            </a:br>
            <a:r>
              <a:rPr lang="el-GR" dirty="0" smtClean="0"/>
              <a:t>Τζομπανοπούλα</a:t>
            </a:r>
            <a:br>
              <a:rPr lang="el-GR" dirty="0" smtClean="0"/>
            </a:br>
            <a:r>
              <a:rPr lang="el-GR" dirty="0" smtClean="0"/>
              <a:t/>
            </a:r>
            <a:br>
              <a:rPr lang="el-GR" dirty="0" smtClean="0"/>
            </a:br>
            <a:r>
              <a:rPr lang="el-GR" dirty="0" smtClean="0"/>
              <a:t/>
            </a:r>
            <a:br>
              <a:rPr lang="el-GR" dirty="0" smtClean="0"/>
            </a:br>
            <a:endParaRPr lang="el-GR" dirty="0"/>
          </a:p>
        </p:txBody>
      </p:sp>
      <p:sp>
        <p:nvSpPr>
          <p:cNvPr id="3" name="2 - Ορθογώνιο"/>
          <p:cNvSpPr/>
          <p:nvPr/>
        </p:nvSpPr>
        <p:spPr>
          <a:xfrm>
            <a:off x="4572000" y="0"/>
            <a:ext cx="4572000" cy="4524315"/>
          </a:xfrm>
          <a:prstGeom prst="rect">
            <a:avLst/>
          </a:prstGeom>
        </p:spPr>
        <p:txBody>
          <a:bodyPr>
            <a:spAutoFit/>
          </a:bodyPr>
          <a:lstStyle/>
          <a:p>
            <a:r>
              <a:rPr lang="el-GR" dirty="0" smtClean="0"/>
              <a:t>ΧΟΡΟΙ ΑΛΕΞΑΝΔΡΕΙΑΣ</a:t>
            </a:r>
            <a:br>
              <a:rPr lang="el-GR" dirty="0" smtClean="0"/>
            </a:br>
            <a:r>
              <a:rPr lang="el-GR" dirty="0" smtClean="0"/>
              <a:t/>
            </a:r>
            <a:br>
              <a:rPr lang="el-GR" dirty="0" smtClean="0"/>
            </a:br>
            <a:r>
              <a:rPr lang="el-GR" dirty="0" smtClean="0">
                <a:hlinkClick r:id="rId4"/>
              </a:rPr>
              <a:t>Της Μαρίας (</a:t>
            </a:r>
            <a:r>
              <a:rPr lang="el-GR" dirty="0" err="1" smtClean="0">
                <a:hlinkClick r:id="rId4"/>
              </a:rPr>
              <a:t>Ρουμλούκι</a:t>
            </a:r>
            <a:r>
              <a:rPr lang="el-GR" dirty="0" smtClean="0">
                <a:hlinkClick r:id="rId4"/>
              </a:rPr>
              <a:t>)</a:t>
            </a:r>
            <a:r>
              <a:rPr lang="el-GR" dirty="0" smtClean="0"/>
              <a:t/>
            </a:r>
            <a:br>
              <a:rPr lang="el-GR" dirty="0" smtClean="0"/>
            </a:br>
            <a:r>
              <a:rPr lang="el-GR" dirty="0" err="1" smtClean="0"/>
              <a:t>Τράϊος</a:t>
            </a:r>
            <a:r>
              <a:rPr lang="el-GR" dirty="0" smtClean="0"/>
              <a:t/>
            </a:r>
            <a:br>
              <a:rPr lang="el-GR" dirty="0" smtClean="0"/>
            </a:br>
            <a:r>
              <a:rPr lang="el-GR" dirty="0" smtClean="0">
                <a:hlinkClick r:id="rId5"/>
              </a:rPr>
              <a:t>Γκάϊντα</a:t>
            </a:r>
            <a:r>
              <a:rPr lang="el-GR" dirty="0" smtClean="0"/>
              <a:t/>
            </a:r>
            <a:br>
              <a:rPr lang="el-GR" dirty="0" smtClean="0"/>
            </a:br>
            <a:r>
              <a:rPr lang="el-GR" dirty="0" smtClean="0">
                <a:hlinkClick r:id="rId6"/>
              </a:rPr>
              <a:t>Δημητρούλα (</a:t>
            </a:r>
            <a:r>
              <a:rPr lang="el-GR" dirty="0" err="1" smtClean="0">
                <a:hlinkClick r:id="rId6"/>
              </a:rPr>
              <a:t>Ρουμλούκι</a:t>
            </a:r>
            <a:r>
              <a:rPr lang="el-GR" dirty="0" smtClean="0">
                <a:hlinkClick r:id="rId6"/>
              </a:rPr>
              <a:t>)</a:t>
            </a:r>
            <a:r>
              <a:rPr lang="el-GR" dirty="0" smtClean="0"/>
              <a:t/>
            </a:r>
            <a:br>
              <a:rPr lang="el-GR" dirty="0" smtClean="0"/>
            </a:br>
            <a:r>
              <a:rPr lang="el-GR" dirty="0" err="1" smtClean="0"/>
              <a:t>Τ’ς</a:t>
            </a:r>
            <a:r>
              <a:rPr lang="el-GR" dirty="0" smtClean="0"/>
              <a:t> </a:t>
            </a:r>
            <a:r>
              <a:rPr lang="el-GR" dirty="0" err="1" smtClean="0"/>
              <a:t>Πανάϊους</a:t>
            </a:r>
            <a:r>
              <a:rPr lang="el-GR" dirty="0" smtClean="0"/>
              <a:t/>
            </a:r>
            <a:br>
              <a:rPr lang="el-GR" dirty="0" smtClean="0"/>
            </a:br>
            <a:r>
              <a:rPr lang="el-GR" dirty="0" err="1" smtClean="0">
                <a:hlinkClick r:id="rId7"/>
              </a:rPr>
              <a:t>Σεφερλή</a:t>
            </a:r>
            <a:r>
              <a:rPr lang="el-GR" dirty="0" smtClean="0"/>
              <a:t/>
            </a:r>
            <a:br>
              <a:rPr lang="el-GR" dirty="0" smtClean="0"/>
            </a:br>
            <a:r>
              <a:rPr lang="el-GR" dirty="0" err="1" smtClean="0"/>
              <a:t>Κατερίνως</a:t>
            </a:r>
            <a:r>
              <a:rPr lang="el-GR" dirty="0" smtClean="0"/>
              <a:t> ή </a:t>
            </a:r>
            <a:r>
              <a:rPr lang="el-GR" dirty="0" err="1" smtClean="0"/>
              <a:t>Σιούλους</a:t>
            </a:r>
            <a:r>
              <a:rPr lang="el-GR" dirty="0" smtClean="0"/>
              <a:t/>
            </a:r>
            <a:br>
              <a:rPr lang="el-GR" dirty="0" smtClean="0"/>
            </a:br>
            <a:r>
              <a:rPr lang="el-GR" dirty="0" err="1" smtClean="0"/>
              <a:t>Καρασούλι</a:t>
            </a:r>
            <a:r>
              <a:rPr lang="el-GR" dirty="0" smtClean="0"/>
              <a:t/>
            </a:r>
            <a:br>
              <a:rPr lang="el-GR" dirty="0" smtClean="0"/>
            </a:br>
            <a:r>
              <a:rPr lang="el-GR" dirty="0" smtClean="0"/>
              <a:t>Μουσταμπέϊκος</a:t>
            </a:r>
            <a:br>
              <a:rPr lang="el-GR" dirty="0" smtClean="0"/>
            </a:br>
            <a:r>
              <a:rPr lang="el-GR" dirty="0" smtClean="0"/>
              <a:t>Μακεδονικός κλέφτικος ή Πηδηχτός Μακεδονικός</a:t>
            </a:r>
            <a:br>
              <a:rPr lang="el-GR" dirty="0" smtClean="0"/>
            </a:br>
            <a:r>
              <a:rPr lang="el-GR" dirty="0" smtClean="0"/>
              <a:t/>
            </a:r>
            <a:br>
              <a:rPr lang="el-GR" dirty="0" smtClean="0"/>
            </a:br>
            <a:r>
              <a:rPr lang="el-GR" dirty="0" smtClean="0"/>
              <a:t/>
            </a:r>
            <a:br>
              <a:rPr lang="el-GR" dirty="0" smtClean="0"/>
            </a:br>
            <a:endParaRPr lang="el-GR" dirty="0"/>
          </a:p>
        </p:txBody>
      </p:sp>
      <p:sp>
        <p:nvSpPr>
          <p:cNvPr id="4" name="3 - Ορθογώνιο"/>
          <p:cNvSpPr/>
          <p:nvPr/>
        </p:nvSpPr>
        <p:spPr>
          <a:xfrm>
            <a:off x="2428860" y="4272677"/>
            <a:ext cx="4572000" cy="2585323"/>
          </a:xfrm>
          <a:prstGeom prst="rect">
            <a:avLst/>
          </a:prstGeom>
        </p:spPr>
        <p:txBody>
          <a:bodyPr>
            <a:spAutoFit/>
          </a:bodyPr>
          <a:lstStyle/>
          <a:p>
            <a:r>
              <a:rPr lang="el-GR" b="1" dirty="0" smtClean="0"/>
              <a:t>ΧΟΡΟΙ ΚΑΤΕΡΙΝΗΣ - ΠΙΕΡΙΩΝ</a:t>
            </a:r>
            <a:r>
              <a:rPr lang="el-GR" dirty="0" smtClean="0"/>
              <a:t/>
            </a:r>
            <a:br>
              <a:rPr lang="el-GR" dirty="0" smtClean="0"/>
            </a:br>
            <a:r>
              <a:rPr lang="el-GR" dirty="0" smtClean="0"/>
              <a:t/>
            </a:r>
            <a:br>
              <a:rPr lang="el-GR" dirty="0" smtClean="0"/>
            </a:br>
            <a:r>
              <a:rPr lang="el-GR" dirty="0" smtClean="0"/>
              <a:t>Μακεδονία Ξακουστή</a:t>
            </a:r>
            <a:br>
              <a:rPr lang="el-GR" dirty="0" smtClean="0"/>
            </a:br>
            <a:r>
              <a:rPr lang="el-GR" dirty="0" err="1" smtClean="0"/>
              <a:t>Καγκελιστός</a:t>
            </a:r>
            <a:r>
              <a:rPr lang="el-GR" dirty="0" smtClean="0"/>
              <a:t>  Δίπατος </a:t>
            </a:r>
            <a:br>
              <a:rPr lang="el-GR" dirty="0" smtClean="0"/>
            </a:br>
            <a:r>
              <a:rPr lang="el-GR" dirty="0" smtClean="0"/>
              <a:t>Τσάμικος (</a:t>
            </a:r>
            <a:r>
              <a:rPr lang="el-GR" dirty="0" err="1" smtClean="0"/>
              <a:t>Πιερίων</a:t>
            </a:r>
            <a:r>
              <a:rPr lang="el-GR" dirty="0" smtClean="0"/>
              <a:t>)</a:t>
            </a:r>
            <a:br>
              <a:rPr lang="el-GR" dirty="0" smtClean="0"/>
            </a:br>
            <a:r>
              <a:rPr lang="el-GR" dirty="0" err="1" smtClean="0"/>
              <a:t>Τσουρναβίτκου</a:t>
            </a:r>
            <a:r>
              <a:rPr lang="el-GR" dirty="0" smtClean="0"/>
              <a:t> (Ριζώματα - </a:t>
            </a:r>
            <a:r>
              <a:rPr lang="el-GR" dirty="0" err="1" smtClean="0"/>
              <a:t>Πιερίων</a:t>
            </a:r>
            <a:r>
              <a:rPr lang="el-GR" dirty="0" smtClean="0"/>
              <a:t>)</a:t>
            </a:r>
            <a:br>
              <a:rPr lang="el-GR" dirty="0" smtClean="0"/>
            </a:br>
            <a:r>
              <a:rPr lang="el-GR" dirty="0" err="1" smtClean="0"/>
              <a:t>Περιστερούδα</a:t>
            </a:r>
            <a:r>
              <a:rPr lang="el-GR" dirty="0" smtClean="0"/>
              <a:t> (Ριζώματα - </a:t>
            </a:r>
            <a:r>
              <a:rPr lang="el-GR" dirty="0" err="1" smtClean="0"/>
              <a:t>Πιερίων</a:t>
            </a:r>
            <a:r>
              <a:rPr lang="el-GR" dirty="0" smtClean="0"/>
              <a:t>)</a:t>
            </a:r>
            <a:br>
              <a:rPr lang="el-GR" dirty="0" smtClean="0"/>
            </a:br>
            <a:r>
              <a:rPr lang="el-GR" dirty="0" smtClean="0"/>
              <a:t>Κάτω στα τσαΐρια</a:t>
            </a:r>
            <a:br>
              <a:rPr lang="el-GR" dirty="0" smtClean="0"/>
            </a:br>
            <a:r>
              <a:rPr lang="el-GR" dirty="0" smtClean="0"/>
              <a:t>Διπλωτός χορός της ρόκας </a:t>
            </a:r>
            <a:endParaRPr lang="el-G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1.bp.blogspot.com/-UX_xICPRNCY/TseM3tSZt5I/AAAAAAAAC3I/9JLmepw0aLk/s253/1.jpg"/>
          <p:cNvPicPr>
            <a:picLocks noChangeAspect="1" noChangeArrowheads="1"/>
          </p:cNvPicPr>
          <p:nvPr/>
        </p:nvPicPr>
        <p:blipFill>
          <a:blip r:embed="rId2"/>
          <a:srcRect/>
          <a:stretch>
            <a:fillRect/>
          </a:stretch>
        </p:blipFill>
        <p:spPr bwMode="auto">
          <a:xfrm>
            <a:off x="1285852" y="1000108"/>
            <a:ext cx="6286544" cy="47149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 y="117693"/>
            <a:ext cx="9143999" cy="6740307"/>
          </a:xfrm>
          <a:prstGeom prst="rect">
            <a:avLst/>
          </a:prstGeom>
        </p:spPr>
        <p:txBody>
          <a:bodyPr wrap="square">
            <a:spAutoFit/>
          </a:bodyPr>
          <a:lstStyle/>
          <a:p>
            <a:r>
              <a:rPr lang="el-GR" dirty="0" smtClean="0"/>
              <a:t>Τα παραδοσιακά Μακεδονικά τραγούδια υπάγονται στα μουσικά ιδιώματα της Ηπειρωτικής Ελλάδας αλλά χαρακτηρίζονται από μεγάλη ανομοιογένεια, λόγω των διαφόρων επιρροών που δέχτηκαν τόσο από τους γειτονικούς λαούς όσο και από τους πρόσφυγες -τους οποίους δέχτηκε η περιοχή- και της μορφολογίας του χώρου. Σε γενικές γραμμές, οι Μακεδονικοί μουσικοί ρυθμοί και οι Μακεδονικές στιχουργικές θεματολογίες είναι ο απαραίτητος ενδιάμεσος συνδετικός κρίκος μεταξύ της μουσικής παράδοσης της </a:t>
            </a:r>
            <a:r>
              <a:rPr lang="el-GR" dirty="0" smtClean="0">
                <a:hlinkClick r:id="rId2" action="ppaction://hlinkfile" tooltip="Ήπειρος"/>
              </a:rPr>
              <a:t>Ηπείρου</a:t>
            </a:r>
            <a:r>
              <a:rPr lang="el-GR" dirty="0" smtClean="0"/>
              <a:t> και </a:t>
            </a:r>
            <a:r>
              <a:rPr lang="el-GR" dirty="0" smtClean="0">
                <a:hlinkClick r:id="rId3" action="ppaction://hlinkfile" tooltip="Θεσσαλία"/>
              </a:rPr>
              <a:t>Θεσσαλίας</a:t>
            </a:r>
            <a:r>
              <a:rPr lang="el-GR" dirty="0" smtClean="0"/>
              <a:t> (και </a:t>
            </a:r>
            <a:r>
              <a:rPr lang="el-GR" dirty="0" err="1" smtClean="0"/>
              <a:t>δευτερευόντος</a:t>
            </a:r>
            <a:r>
              <a:rPr lang="el-GR" dirty="0" smtClean="0"/>
              <a:t> της </a:t>
            </a:r>
            <a:r>
              <a:rPr lang="el-GR" dirty="0" smtClean="0">
                <a:hlinkClick r:id="rId4" action="ppaction://hlinkfile" tooltip="Στερεά Ελλάδα"/>
              </a:rPr>
              <a:t>Στερεάς Ελλάδας</a:t>
            </a:r>
            <a:r>
              <a:rPr lang="el-GR" dirty="0" smtClean="0"/>
              <a:t> και </a:t>
            </a:r>
            <a:r>
              <a:rPr lang="el-GR" dirty="0" smtClean="0">
                <a:hlinkClick r:id="rId5" action="ppaction://hlinkfile" tooltip="Πελοπόννησος"/>
              </a:rPr>
              <a:t>Πελοποννήσου</a:t>
            </a:r>
            <a:r>
              <a:rPr lang="el-GR" dirty="0" smtClean="0"/>
              <a:t>) με τη μουσική παράδοση της </a:t>
            </a:r>
            <a:r>
              <a:rPr lang="el-GR" dirty="0" smtClean="0">
                <a:hlinkClick r:id="rId6" action="ppaction://hlinkfile" tooltip="Θράκη"/>
              </a:rPr>
              <a:t>Θράκης</a:t>
            </a:r>
            <a:r>
              <a:rPr lang="el-GR" dirty="0" smtClean="0"/>
              <a:t> και της </a:t>
            </a:r>
            <a:r>
              <a:rPr lang="el-GR" dirty="0" smtClean="0">
                <a:hlinkClick r:id="rId7" action="ppaction://hlinkfile" tooltip="Κωνσταντινούπολη"/>
              </a:rPr>
              <a:t>Κωνσταντινούπολης</a:t>
            </a:r>
            <a:r>
              <a:rPr lang="el-GR" dirty="0" smtClean="0"/>
              <a:t> (και δευτερευόντος της βορειοδυτικής </a:t>
            </a:r>
            <a:r>
              <a:rPr lang="el-GR" dirty="0" smtClean="0">
                <a:hlinkClick r:id="rId8" action="ppaction://hlinkfile" tooltip="Μικρά Ασία"/>
              </a:rPr>
              <a:t>Μικράς Ασίας</a:t>
            </a:r>
            <a:r>
              <a:rPr lang="el-GR" dirty="0" smtClean="0"/>
              <a:t>), χωρίς τη μελέτη του οποίου, η ανάλυση και διερέυνηση της εξέλιξης του παραδοσιακού Ελληνικού τραγουδιού στους αιώνες, καθίσταται ιδιαίτερα δυσχερής</a:t>
            </a:r>
            <a:r>
              <a:rPr lang="el-GR" dirty="0" smtClean="0"/>
              <a:t>.</a:t>
            </a:r>
            <a:endParaRPr lang="el-GR" dirty="0" smtClean="0"/>
          </a:p>
          <a:p>
            <a:r>
              <a:rPr lang="el-GR" dirty="0" smtClean="0"/>
              <a:t>Έτσι στα ορεινά και στα νότια διαπιστώνουμε συγγενικές σχέσεις –αναλόγως των συνόρων- με τα Ηπειρώτικα ή τα Θεσσαλικά τραγούδια, ενώ μεγάλη είναι και παράδοση των ιστορικών και </a:t>
            </a:r>
            <a:r>
              <a:rPr lang="el-GR" dirty="0" smtClean="0">
                <a:hlinkClick r:id="rId9" action="ppaction://hlinkfile" tooltip="Κλέφτες"/>
              </a:rPr>
              <a:t>κλέφτικων</a:t>
            </a:r>
            <a:r>
              <a:rPr lang="el-GR" dirty="0" smtClean="0"/>
              <a:t> τραγουδιών. Οι αστικές περιοχές (</a:t>
            </a:r>
            <a:r>
              <a:rPr lang="el-GR" dirty="0" smtClean="0">
                <a:hlinkClick r:id="rId10" action="ppaction://hlinkfile" tooltip="Πιερία"/>
              </a:rPr>
              <a:t>Πιερία</a:t>
            </a:r>
            <a:r>
              <a:rPr lang="el-GR" dirty="0" smtClean="0"/>
              <a:t>, </a:t>
            </a:r>
            <a:r>
              <a:rPr lang="el-GR" dirty="0" smtClean="0">
                <a:hlinkClick r:id="rId11" action="ppaction://hlinkfile" tooltip="Βέροια"/>
              </a:rPr>
              <a:t>Βέροια</a:t>
            </a:r>
            <a:r>
              <a:rPr lang="el-GR" dirty="0" smtClean="0"/>
              <a:t>, </a:t>
            </a:r>
            <a:r>
              <a:rPr lang="el-GR" dirty="0" smtClean="0">
                <a:hlinkClick r:id="rId12" action="ppaction://hlinkfile" tooltip="Κοζάνη"/>
              </a:rPr>
              <a:t>Κοζάνη</a:t>
            </a:r>
            <a:r>
              <a:rPr lang="el-GR" dirty="0" smtClean="0"/>
              <a:t>, </a:t>
            </a:r>
            <a:r>
              <a:rPr lang="el-GR" dirty="0" smtClean="0">
                <a:hlinkClick r:id="rId13" action="ppaction://hlinkfile" tooltip="Σιάτιστα"/>
              </a:rPr>
              <a:t>Σιάτιστα</a:t>
            </a:r>
            <a:r>
              <a:rPr lang="el-GR" dirty="0" smtClean="0"/>
              <a:t>, </a:t>
            </a:r>
            <a:r>
              <a:rPr lang="el-GR" dirty="0" smtClean="0">
                <a:hlinkClick r:id="rId14" action="ppaction://hlinkfile" tooltip="Φλώρινα"/>
              </a:rPr>
              <a:t>Φλώρινα</a:t>
            </a:r>
            <a:r>
              <a:rPr lang="el-GR" dirty="0" smtClean="0"/>
              <a:t>, </a:t>
            </a:r>
            <a:r>
              <a:rPr lang="el-GR" dirty="0" smtClean="0">
                <a:hlinkClick r:id="rId15" action="ppaction://hlinkfile" tooltip="Καστοριά"/>
              </a:rPr>
              <a:t>Καστοριά</a:t>
            </a:r>
            <a:r>
              <a:rPr lang="el-GR" dirty="0" smtClean="0"/>
              <a:t> κτλ) παρουσιάζουν ισχυρά τοπικά χαρακτηριστικά. Η Νάουσα είναι εξάλλου γνωστή για τα αποκριάτικα δρώμενά της (</a:t>
            </a:r>
            <a:r>
              <a:rPr lang="el-GR" dirty="0" err="1" smtClean="0">
                <a:hlinkClick r:id="rId16" action="ppaction://hlinkfile" tooltip="Μπούλες"/>
              </a:rPr>
              <a:t>Μπούλες</a:t>
            </a:r>
            <a:r>
              <a:rPr lang="el-GR" dirty="0" smtClean="0"/>
              <a:t>). Η </a:t>
            </a:r>
            <a:r>
              <a:rPr lang="el-GR" dirty="0" smtClean="0">
                <a:hlinkClick r:id="rId17" action="ppaction://hlinkfile" tooltip="Χαλκιδική"/>
              </a:rPr>
              <a:t>Χαλκιδική</a:t>
            </a:r>
            <a:r>
              <a:rPr lang="el-GR" dirty="0" smtClean="0"/>
              <a:t>, η οποία αποτελούσε λιμάνι επικοινωνίας με την </a:t>
            </a:r>
            <a:r>
              <a:rPr lang="el-GR" dirty="0" smtClean="0">
                <a:hlinkClick r:id="rId8" action="ppaction://hlinkfile" tooltip="Μικρά Ασία"/>
              </a:rPr>
              <a:t>Μικρά Ασία</a:t>
            </a:r>
            <a:r>
              <a:rPr lang="el-GR" dirty="0" smtClean="0"/>
              <a:t> και την </a:t>
            </a:r>
            <a:r>
              <a:rPr lang="el-GR" dirty="0" smtClean="0">
                <a:hlinkClick r:id="rId7" action="ppaction://hlinkfile" tooltip="Κωνσταντινούπολη"/>
              </a:rPr>
              <a:t>Κωνσταντινούπολη</a:t>
            </a:r>
            <a:r>
              <a:rPr lang="el-GR" dirty="0" smtClean="0"/>
              <a:t>, όπως και οι περισσότερες παράλιες περιοχές, έχουν δεχτεί επιρροές από την Ανατολή διατηρώντας όμως στοιχεία στεριανής μουσικής.</a:t>
            </a:r>
          </a:p>
          <a:p>
            <a:r>
              <a:rPr lang="el-GR" dirty="0" smtClean="0"/>
              <a:t>Η θεματολογία τους είναι πλατιά και καλύπτει όλα τα γεγονότα του ανθρώπινου βίου. Μεγάλη ποικιλία υπάρχει επίσης και στη χρήση μουσικών οργάνων.</a:t>
            </a:r>
          </a:p>
          <a:p>
            <a:r>
              <a:rPr lang="el-GR" dirty="0" smtClean="0"/>
              <a:t>Ξεχωριστό πλούσιο κεφάλαιο στην ιστορία της μουσικής κατέχει η </a:t>
            </a:r>
            <a:r>
              <a:rPr lang="el-GR" dirty="0" smtClean="0">
                <a:hlinkClick r:id="rId18" action="ppaction://hlinkfile" tooltip="Θεσσαλονίκη"/>
              </a:rPr>
              <a:t>Θεσσαλονίκη</a:t>
            </a:r>
            <a:r>
              <a:rPr lang="el-GR" dirty="0" smtClean="0"/>
              <a:t>, που, ως ένα από τα μεγαλύτερα λιμάνια της Μεσογείου, έχει αγκαλιάσει πολλές παραδόσεις με αποτέλεσμα να δημιουργήσει μία ξεχωριστή μουσική ιστορία.</a:t>
            </a:r>
          </a:p>
          <a:p>
            <a:endParaRPr lang="el-G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285728"/>
            <a:ext cx="4891596" cy="646331"/>
          </a:xfrm>
          <a:prstGeom prst="rect">
            <a:avLst/>
          </a:prstGeom>
        </p:spPr>
        <p:txBody>
          <a:bodyPr wrap="none">
            <a:spAutoFit/>
          </a:bodyPr>
          <a:lstStyle/>
          <a:p>
            <a:r>
              <a:rPr lang="el-GR" sz="3600" dirty="0" smtClean="0"/>
              <a:t>Κάποια Τραγούδια είναι:</a:t>
            </a:r>
            <a:endParaRPr lang="el-GR" sz="3600" dirty="0"/>
          </a:p>
        </p:txBody>
      </p:sp>
      <p:sp>
        <p:nvSpPr>
          <p:cNvPr id="3" name="2 - Ορθογώνιο"/>
          <p:cNvSpPr/>
          <p:nvPr/>
        </p:nvSpPr>
        <p:spPr>
          <a:xfrm>
            <a:off x="0" y="1142984"/>
            <a:ext cx="4572000" cy="5539978"/>
          </a:xfrm>
          <a:prstGeom prst="rect">
            <a:avLst/>
          </a:prstGeom>
        </p:spPr>
        <p:txBody>
          <a:bodyPr>
            <a:spAutoFit/>
          </a:bodyPr>
          <a:lstStyle/>
          <a:p>
            <a:endParaRPr lang="el-GR" dirty="0" smtClean="0"/>
          </a:p>
          <a:p>
            <a:pPr lvl="1"/>
            <a:r>
              <a:rPr lang="el-GR" sz="2400" dirty="0" smtClean="0"/>
              <a:t>Τώρα που στήσαν τον χορό</a:t>
            </a:r>
          </a:p>
          <a:p>
            <a:pPr lvl="1"/>
            <a:r>
              <a:rPr lang="el-GR" sz="2400" dirty="0" smtClean="0"/>
              <a:t>Τι ήθελα και σ’ αγαπούσα </a:t>
            </a:r>
          </a:p>
          <a:p>
            <a:pPr lvl="1"/>
            <a:r>
              <a:rPr lang="el-GR" sz="2400" dirty="0" smtClean="0"/>
              <a:t>Μήλο μου κόκκινο</a:t>
            </a:r>
          </a:p>
          <a:p>
            <a:pPr lvl="1"/>
            <a:r>
              <a:rPr lang="el-GR" sz="2400" dirty="0" smtClean="0"/>
              <a:t>Ένα Σάββατο Βράδυ</a:t>
            </a:r>
          </a:p>
          <a:p>
            <a:pPr lvl="1"/>
            <a:r>
              <a:rPr lang="el-GR" sz="2400" dirty="0" smtClean="0"/>
              <a:t>Μακεδονία Ξακουστή</a:t>
            </a:r>
          </a:p>
          <a:p>
            <a:pPr lvl="1"/>
            <a:r>
              <a:rPr lang="el-GR" sz="2400" dirty="0" smtClean="0"/>
              <a:t>Αννούλα</a:t>
            </a:r>
          </a:p>
          <a:p>
            <a:pPr lvl="1"/>
            <a:r>
              <a:rPr lang="el-GR" sz="2400" dirty="0" smtClean="0"/>
              <a:t>Η Μάχη του Γκράντατς του όρους Πάικο</a:t>
            </a:r>
          </a:p>
          <a:p>
            <a:pPr lvl="1"/>
            <a:r>
              <a:rPr lang="el-GR" sz="2400" dirty="0" smtClean="0"/>
              <a:t>Το τραγούδι του Διδασκάλου</a:t>
            </a:r>
          </a:p>
          <a:p>
            <a:pPr lvl="1"/>
            <a:r>
              <a:rPr lang="el-GR" sz="2400" dirty="0" smtClean="0"/>
              <a:t>Τραγούδι για τον Εδεσσαίο Οπλαρχηγό Χρήστο Κουραπάνο</a:t>
            </a:r>
          </a:p>
          <a:p>
            <a:pPr lvl="1"/>
            <a:r>
              <a:rPr lang="el-GR" sz="2400" dirty="0" smtClean="0"/>
              <a:t> Δυο φορές Ξεριζωμένα</a:t>
            </a:r>
          </a:p>
          <a:p>
            <a:pPr lvl="1"/>
            <a:r>
              <a:rPr lang="el-GR" sz="2400" dirty="0" smtClean="0"/>
              <a:t>Ο καπετάν Κώστας Γαρέφης </a:t>
            </a:r>
            <a:endParaRPr lang="el-GR" sz="2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7167988" cy="707886"/>
          </a:xfrm>
          <a:prstGeom prst="rect">
            <a:avLst/>
          </a:prstGeom>
          <a:noFill/>
        </p:spPr>
        <p:txBody>
          <a:bodyPr wrap="none" rtlCol="0">
            <a:spAutoFit/>
          </a:bodyPr>
          <a:lstStyle/>
          <a:p>
            <a:r>
              <a:rPr lang="el-GR" sz="4000" b="1" dirty="0" smtClean="0"/>
              <a:t>ΚΑΠΟΙΟΙ ΣΤΙΧΟΙ ΤΡΑΓΟΥΔΙΩΝ:</a:t>
            </a:r>
            <a:endParaRPr lang="el-GR" sz="4000" b="1" dirty="0"/>
          </a:p>
        </p:txBody>
      </p:sp>
      <p:sp>
        <p:nvSpPr>
          <p:cNvPr id="3" name="2 - Ορθογώνιο"/>
          <p:cNvSpPr/>
          <p:nvPr/>
        </p:nvSpPr>
        <p:spPr>
          <a:xfrm>
            <a:off x="2428860" y="1502688"/>
            <a:ext cx="4572000" cy="5355312"/>
          </a:xfrm>
          <a:prstGeom prst="rect">
            <a:avLst/>
          </a:prstGeom>
        </p:spPr>
        <p:txBody>
          <a:bodyPr>
            <a:spAutoFit/>
          </a:bodyPr>
          <a:lstStyle/>
          <a:p>
            <a:r>
              <a:rPr lang="el-GR" dirty="0" smtClean="0"/>
              <a:t>Τώρα που στή Μαρία μου,</a:t>
            </a:r>
            <a:br>
              <a:rPr lang="el-GR" dirty="0" smtClean="0"/>
            </a:br>
            <a:r>
              <a:rPr lang="el-GR" dirty="0" smtClean="0"/>
              <a:t>τώρα που στήσαν το χορό,</a:t>
            </a:r>
            <a:br>
              <a:rPr lang="el-GR" dirty="0" smtClean="0"/>
            </a:br>
            <a:r>
              <a:rPr lang="el-GR" dirty="0" smtClean="0"/>
              <a:t>τώρα που στήσαν το χορό,</a:t>
            </a:r>
            <a:br>
              <a:rPr lang="el-GR" dirty="0" smtClean="0"/>
            </a:br>
            <a:r>
              <a:rPr lang="el-GR" dirty="0" smtClean="0"/>
              <a:t>να ‘</a:t>
            </a:r>
            <a:r>
              <a:rPr lang="el-GR" dirty="0" err="1" smtClean="0"/>
              <a:t>μαν</a:t>
            </a:r>
            <a:r>
              <a:rPr lang="el-GR" dirty="0" smtClean="0"/>
              <a:t> κι εγώ να τραγουδώ.</a:t>
            </a:r>
            <a:br>
              <a:rPr lang="el-GR" dirty="0" smtClean="0"/>
            </a:br>
            <a:r>
              <a:rPr lang="el-GR" dirty="0" smtClean="0"/>
              <a:t/>
            </a:r>
            <a:br>
              <a:rPr lang="el-GR" dirty="0" smtClean="0"/>
            </a:br>
            <a:r>
              <a:rPr lang="el-GR" dirty="0" smtClean="0"/>
              <a:t>Να ‘μαν κι εγώ Μαρία μου,</a:t>
            </a:r>
            <a:br>
              <a:rPr lang="el-GR" dirty="0" smtClean="0"/>
            </a:br>
            <a:r>
              <a:rPr lang="el-GR" dirty="0" smtClean="0"/>
              <a:t>να ‘μαν κι εγώ να τραγουδώ,</a:t>
            </a:r>
            <a:br>
              <a:rPr lang="el-GR" dirty="0" smtClean="0"/>
            </a:br>
            <a:r>
              <a:rPr lang="el-GR" dirty="0" smtClean="0"/>
              <a:t>να ‘μαν κι εγώ να τραγουδώ,</a:t>
            </a:r>
            <a:br>
              <a:rPr lang="el-GR" dirty="0" smtClean="0"/>
            </a:br>
            <a:r>
              <a:rPr lang="el-GR" dirty="0" smtClean="0"/>
              <a:t>όλες οι βέργες είναι δω.</a:t>
            </a:r>
            <a:br>
              <a:rPr lang="el-GR" dirty="0" smtClean="0"/>
            </a:br>
            <a:r>
              <a:rPr lang="el-GR" dirty="0" smtClean="0"/>
              <a:t/>
            </a:r>
            <a:br>
              <a:rPr lang="el-GR" dirty="0" smtClean="0"/>
            </a:br>
            <a:r>
              <a:rPr lang="el-GR" dirty="0" smtClean="0"/>
              <a:t>Όλες οι </a:t>
            </a:r>
            <a:r>
              <a:rPr lang="el-GR" dirty="0" err="1" smtClean="0"/>
              <a:t>βε</a:t>
            </a:r>
            <a:r>
              <a:rPr lang="el-GR" dirty="0" smtClean="0"/>
              <a:t> Μαρία μου,</a:t>
            </a:r>
            <a:br>
              <a:rPr lang="el-GR" dirty="0" smtClean="0"/>
            </a:br>
            <a:r>
              <a:rPr lang="el-GR" dirty="0" smtClean="0"/>
              <a:t>όλες οι βέργες είναι δω,</a:t>
            </a:r>
            <a:br>
              <a:rPr lang="el-GR" dirty="0" smtClean="0"/>
            </a:br>
            <a:r>
              <a:rPr lang="el-GR" dirty="0" smtClean="0"/>
              <a:t>δική μου η βέργα δε είναι δω,</a:t>
            </a:r>
            <a:br>
              <a:rPr lang="el-GR" dirty="0" smtClean="0"/>
            </a:br>
            <a:r>
              <a:rPr lang="el-GR" dirty="0" smtClean="0"/>
              <a:t>πάει εις τη βρύση για νερό.</a:t>
            </a:r>
            <a:br>
              <a:rPr lang="el-GR" dirty="0" smtClean="0"/>
            </a:br>
            <a:r>
              <a:rPr lang="el-GR" dirty="0" smtClean="0"/>
              <a:t/>
            </a:r>
            <a:br>
              <a:rPr lang="el-GR" dirty="0" smtClean="0"/>
            </a:br>
            <a:r>
              <a:rPr lang="el-GR" dirty="0" smtClean="0"/>
              <a:t>Πάει εις τη </a:t>
            </a:r>
            <a:r>
              <a:rPr lang="el-GR" dirty="0" err="1" smtClean="0"/>
              <a:t>βρυ</a:t>
            </a:r>
            <a:r>
              <a:rPr lang="el-GR" dirty="0" smtClean="0"/>
              <a:t> Μαρία μου,</a:t>
            </a:r>
            <a:br>
              <a:rPr lang="el-GR" dirty="0" smtClean="0"/>
            </a:br>
            <a:r>
              <a:rPr lang="el-GR" dirty="0" smtClean="0"/>
              <a:t>πάει εις τη βρύση για νερό,</a:t>
            </a:r>
            <a:br>
              <a:rPr lang="el-GR" dirty="0" smtClean="0"/>
            </a:br>
            <a:r>
              <a:rPr lang="el-GR" dirty="0" smtClean="0"/>
              <a:t>πάει εις τη βρύση για νερό,</a:t>
            </a:r>
            <a:br>
              <a:rPr lang="el-GR" dirty="0" smtClean="0"/>
            </a:br>
            <a:r>
              <a:rPr lang="el-GR" dirty="0" smtClean="0"/>
              <a:t>κι εγώ στη στράτα καρτερώ. </a:t>
            </a:r>
            <a:endParaRPr lang="el-GR" dirty="0"/>
          </a:p>
        </p:txBody>
      </p:sp>
      <p:sp>
        <p:nvSpPr>
          <p:cNvPr id="4" name="3 - TextBox"/>
          <p:cNvSpPr txBox="1"/>
          <p:nvPr/>
        </p:nvSpPr>
        <p:spPr>
          <a:xfrm>
            <a:off x="2071670" y="928670"/>
            <a:ext cx="3700757" cy="461665"/>
          </a:xfrm>
          <a:prstGeom prst="rect">
            <a:avLst/>
          </a:prstGeom>
          <a:noFill/>
        </p:spPr>
        <p:txBody>
          <a:bodyPr wrap="none" rtlCol="0">
            <a:spAutoFit/>
          </a:bodyPr>
          <a:lstStyle/>
          <a:p>
            <a:r>
              <a:rPr lang="el-GR" sz="2400" dirty="0" smtClean="0"/>
              <a:t>Τωρα που στησαν τον χορό</a:t>
            </a:r>
            <a:endParaRPr lang="el-GR" sz="2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politismos.kalamaria.gr/files4users/images/articles/167/b13249768260_MAKEDONIKH%20FANFARA.jpg"/>
          <p:cNvPicPr>
            <a:picLocks noChangeAspect="1" noChangeArrowheads="1"/>
          </p:cNvPicPr>
          <p:nvPr/>
        </p:nvPicPr>
        <p:blipFill>
          <a:blip r:embed="rId2" cstate="print"/>
          <a:srcRect/>
          <a:stretch>
            <a:fillRect/>
          </a:stretch>
        </p:blipFill>
        <p:spPr bwMode="auto">
          <a:xfrm>
            <a:off x="1285852" y="714356"/>
            <a:ext cx="6500826" cy="55007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000364" y="948690"/>
            <a:ext cx="4572000" cy="5909310"/>
          </a:xfrm>
          <a:prstGeom prst="rect">
            <a:avLst/>
          </a:prstGeom>
        </p:spPr>
        <p:txBody>
          <a:bodyPr>
            <a:spAutoFit/>
          </a:bodyPr>
          <a:lstStyle/>
          <a:p>
            <a:r>
              <a:rPr lang="el-GR" dirty="0" smtClean="0"/>
              <a:t>Τι ήθελα και σ' αγαπούσα</a:t>
            </a:r>
            <a:br>
              <a:rPr lang="el-GR" dirty="0" smtClean="0"/>
            </a:br>
            <a:r>
              <a:rPr lang="el-GR" dirty="0" smtClean="0"/>
              <a:t>και δεν </a:t>
            </a:r>
            <a:r>
              <a:rPr lang="el-GR" dirty="0" err="1" smtClean="0"/>
              <a:t>κάθομαν</a:t>
            </a:r>
            <a:r>
              <a:rPr lang="el-GR" dirty="0" smtClean="0"/>
              <a:t> καλά</a:t>
            </a:r>
            <a:br>
              <a:rPr lang="el-GR" dirty="0" smtClean="0"/>
            </a:br>
            <a:r>
              <a:rPr lang="el-GR" dirty="0" smtClean="0"/>
              <a:t>πήρα ζάλη στο κεφάλι</a:t>
            </a:r>
            <a:br>
              <a:rPr lang="el-GR" dirty="0" smtClean="0"/>
            </a:br>
            <a:r>
              <a:rPr lang="el-GR" dirty="0" smtClean="0"/>
              <a:t>δυο μαχαίρια στην καρδιά</a:t>
            </a:r>
            <a:br>
              <a:rPr lang="el-GR" dirty="0" smtClean="0"/>
            </a:br>
            <a:r>
              <a:rPr lang="el-GR" dirty="0" smtClean="0"/>
              <a:t/>
            </a:r>
            <a:br>
              <a:rPr lang="el-GR" dirty="0" smtClean="0"/>
            </a:br>
            <a:r>
              <a:rPr lang="el-GR" dirty="0" smtClean="0"/>
              <a:t>Ήθελα να 'ρθω το βράδυ</a:t>
            </a:r>
            <a:br>
              <a:rPr lang="el-GR" dirty="0" smtClean="0"/>
            </a:br>
            <a:r>
              <a:rPr lang="el-GR" dirty="0" smtClean="0"/>
              <a:t>μ' έπιασε ψιλή βροχή</a:t>
            </a:r>
            <a:br>
              <a:rPr lang="el-GR" dirty="0" smtClean="0"/>
            </a:br>
            <a:r>
              <a:rPr lang="el-GR" dirty="0" smtClean="0"/>
              <a:t>ας ερχόσουνα βρε φως μου</a:t>
            </a:r>
            <a:br>
              <a:rPr lang="el-GR" dirty="0" smtClean="0"/>
            </a:br>
            <a:r>
              <a:rPr lang="el-GR" dirty="0" smtClean="0"/>
              <a:t>κι ας γινόσουνα παπί</a:t>
            </a:r>
            <a:br>
              <a:rPr lang="el-GR" dirty="0" smtClean="0"/>
            </a:br>
            <a:r>
              <a:rPr lang="el-GR" dirty="0" smtClean="0"/>
              <a:t/>
            </a:r>
            <a:br>
              <a:rPr lang="el-GR" dirty="0" smtClean="0"/>
            </a:br>
            <a:r>
              <a:rPr lang="el-GR" dirty="0" smtClean="0"/>
              <a:t>Είχα ρούχα να σ' αλλάξω</a:t>
            </a:r>
            <a:br>
              <a:rPr lang="el-GR" dirty="0" smtClean="0"/>
            </a:br>
            <a:r>
              <a:rPr lang="el-GR" dirty="0" smtClean="0"/>
              <a:t>πάπλωμα να σκεπαστείς</a:t>
            </a:r>
            <a:br>
              <a:rPr lang="el-GR" dirty="0" smtClean="0"/>
            </a:br>
            <a:r>
              <a:rPr lang="el-GR" dirty="0" smtClean="0"/>
              <a:t>και κορμάκι ν' αγκαλιάσεις</a:t>
            </a:r>
            <a:br>
              <a:rPr lang="el-GR" dirty="0" smtClean="0"/>
            </a:br>
            <a:r>
              <a:rPr lang="el-GR" dirty="0" smtClean="0"/>
              <a:t>ώσπου να το βαρεθείς</a:t>
            </a:r>
            <a:br>
              <a:rPr lang="el-GR" dirty="0" smtClean="0"/>
            </a:br>
            <a:r>
              <a:rPr lang="el-GR" dirty="0" smtClean="0"/>
              <a:t/>
            </a:r>
            <a:br>
              <a:rPr lang="el-GR" dirty="0" smtClean="0"/>
            </a:br>
            <a:r>
              <a:rPr lang="el-GR" dirty="0" smtClean="0"/>
              <a:t>Τα ωραία σου τα μάτια</a:t>
            </a:r>
            <a:br>
              <a:rPr lang="el-GR" dirty="0" smtClean="0"/>
            </a:br>
            <a:r>
              <a:rPr lang="el-GR" dirty="0" smtClean="0"/>
              <a:t>στον καθρέφτη μην τα δεις</a:t>
            </a:r>
            <a:br>
              <a:rPr lang="el-GR" dirty="0" smtClean="0"/>
            </a:br>
            <a:r>
              <a:rPr lang="el-GR" dirty="0" smtClean="0"/>
              <a:t>γιατί μόνη σ' αγαπιέσαι</a:t>
            </a:r>
            <a:br>
              <a:rPr lang="el-GR" dirty="0" smtClean="0"/>
            </a:br>
            <a:r>
              <a:rPr lang="el-GR" dirty="0" smtClean="0"/>
              <a:t>και εμένα λησμονείς</a:t>
            </a:r>
            <a:br>
              <a:rPr lang="el-GR" dirty="0" smtClean="0"/>
            </a:br>
            <a:r>
              <a:rPr lang="el-GR" dirty="0" smtClean="0"/>
              <a:t/>
            </a:r>
            <a:br>
              <a:rPr lang="el-GR" dirty="0" smtClean="0"/>
            </a:br>
            <a:endParaRPr lang="el-GR" dirty="0"/>
          </a:p>
        </p:txBody>
      </p:sp>
      <p:sp>
        <p:nvSpPr>
          <p:cNvPr id="3" name="2 - TextBox"/>
          <p:cNvSpPr txBox="1"/>
          <p:nvPr/>
        </p:nvSpPr>
        <p:spPr>
          <a:xfrm>
            <a:off x="2643174" y="571480"/>
            <a:ext cx="3455882" cy="461665"/>
          </a:xfrm>
          <a:prstGeom prst="rect">
            <a:avLst/>
          </a:prstGeom>
          <a:noFill/>
        </p:spPr>
        <p:txBody>
          <a:bodyPr wrap="none" rtlCol="0">
            <a:spAutoFit/>
          </a:bodyPr>
          <a:lstStyle/>
          <a:p>
            <a:r>
              <a:rPr lang="el-GR" sz="2400" dirty="0" smtClean="0"/>
              <a:t>Τι ήθελα και σ' αγαπούσα</a:t>
            </a:r>
            <a:endParaRPr lang="el-GR" sz="24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14546" y="948690"/>
            <a:ext cx="4572000" cy="5909310"/>
          </a:xfrm>
          <a:prstGeom prst="rect">
            <a:avLst/>
          </a:prstGeom>
        </p:spPr>
        <p:txBody>
          <a:bodyPr>
            <a:spAutoFit/>
          </a:bodyPr>
          <a:lstStyle/>
          <a:p>
            <a:r>
              <a:rPr lang="el-GR" dirty="0" smtClean="0"/>
              <a:t>Μήλο μου κόκκινο ρόιδο βαμμένο </a:t>
            </a:r>
            <a:br>
              <a:rPr lang="el-GR" dirty="0" smtClean="0"/>
            </a:br>
            <a:r>
              <a:rPr lang="el-GR" dirty="0" smtClean="0"/>
              <a:t>μήλο μου κόκκινο ρόιδο βαμμένο </a:t>
            </a:r>
            <a:br>
              <a:rPr lang="el-GR" dirty="0" smtClean="0"/>
            </a:br>
            <a:r>
              <a:rPr lang="el-GR" dirty="0" smtClean="0"/>
              <a:t>γιατί με μάρανες τον πικραμένο </a:t>
            </a:r>
            <a:br>
              <a:rPr lang="el-GR" dirty="0" smtClean="0"/>
            </a:br>
            <a:r>
              <a:rPr lang="el-GR" dirty="0" smtClean="0"/>
              <a:t>γιατί με μάρανες τον πικραμένο</a:t>
            </a:r>
            <a:br>
              <a:rPr lang="el-GR" dirty="0" smtClean="0"/>
            </a:br>
            <a:r>
              <a:rPr lang="el-GR" dirty="0" smtClean="0"/>
              <a:t/>
            </a:r>
            <a:br>
              <a:rPr lang="el-GR" dirty="0" smtClean="0"/>
            </a:br>
            <a:r>
              <a:rPr lang="el-GR" dirty="0" err="1" smtClean="0"/>
              <a:t>Παένω</a:t>
            </a:r>
            <a:r>
              <a:rPr lang="el-GR" dirty="0" smtClean="0"/>
              <a:t> κι έρχομαι μα δε σε βρίσκω </a:t>
            </a:r>
            <a:br>
              <a:rPr lang="el-GR" dirty="0" smtClean="0"/>
            </a:br>
            <a:r>
              <a:rPr lang="el-GR" dirty="0" err="1" smtClean="0"/>
              <a:t>παένω</a:t>
            </a:r>
            <a:r>
              <a:rPr lang="el-GR" dirty="0" smtClean="0"/>
              <a:t> κι έρχομαι μα δε σε βρίσκω </a:t>
            </a:r>
            <a:br>
              <a:rPr lang="el-GR" dirty="0" smtClean="0"/>
            </a:br>
            <a:r>
              <a:rPr lang="el-GR" dirty="0" err="1" smtClean="0"/>
              <a:t>βρίσκω</a:t>
            </a:r>
            <a:r>
              <a:rPr lang="el-GR" dirty="0" smtClean="0"/>
              <a:t> την πόρτα σου μανταλωμένη </a:t>
            </a:r>
            <a:br>
              <a:rPr lang="el-GR" dirty="0" smtClean="0"/>
            </a:br>
            <a:r>
              <a:rPr lang="el-GR" dirty="0" smtClean="0"/>
              <a:t>βρίσκω την πόρτα σου μανταλωμένη </a:t>
            </a:r>
            <a:br>
              <a:rPr lang="el-GR" dirty="0" smtClean="0"/>
            </a:br>
            <a:r>
              <a:rPr lang="el-GR" dirty="0" smtClean="0"/>
              <a:t/>
            </a:r>
            <a:br>
              <a:rPr lang="el-GR" dirty="0" smtClean="0"/>
            </a:br>
            <a:r>
              <a:rPr lang="el-GR" dirty="0" smtClean="0"/>
              <a:t>Τα </a:t>
            </a:r>
            <a:r>
              <a:rPr lang="el-GR" dirty="0" err="1" smtClean="0"/>
              <a:t>παραθυρούδια</a:t>
            </a:r>
            <a:r>
              <a:rPr lang="el-GR" dirty="0" smtClean="0"/>
              <a:t> σου φεγγοβολούνε</a:t>
            </a:r>
            <a:br>
              <a:rPr lang="el-GR" dirty="0" smtClean="0"/>
            </a:br>
            <a:r>
              <a:rPr lang="el-GR" dirty="0" smtClean="0"/>
              <a:t>τα </a:t>
            </a:r>
            <a:r>
              <a:rPr lang="el-GR" dirty="0" err="1" smtClean="0"/>
              <a:t>παραθυρούδια</a:t>
            </a:r>
            <a:r>
              <a:rPr lang="el-GR" dirty="0" smtClean="0"/>
              <a:t> σου φεγγοβολούνε</a:t>
            </a:r>
            <a:br>
              <a:rPr lang="el-GR" dirty="0" smtClean="0"/>
            </a:br>
            <a:r>
              <a:rPr lang="el-GR" dirty="0" smtClean="0"/>
              <a:t>ρωτώ την πόρτα σου "πού πάει η κυρά σου;"</a:t>
            </a:r>
            <a:br>
              <a:rPr lang="el-GR" dirty="0" smtClean="0"/>
            </a:br>
            <a:r>
              <a:rPr lang="el-GR" dirty="0" smtClean="0"/>
              <a:t>ρωτώ την πόρτα σου "πού πάει η κυρά σου;"</a:t>
            </a:r>
            <a:br>
              <a:rPr lang="el-GR" dirty="0" smtClean="0"/>
            </a:br>
            <a:r>
              <a:rPr lang="el-GR" dirty="0" smtClean="0"/>
              <a:t/>
            </a:r>
            <a:br>
              <a:rPr lang="el-GR" dirty="0" smtClean="0"/>
            </a:br>
            <a:r>
              <a:rPr lang="el-GR" dirty="0" smtClean="0"/>
              <a:t>Κυρά μ' δεν </a:t>
            </a:r>
            <a:r>
              <a:rPr lang="el-GR" dirty="0" err="1" smtClean="0"/>
              <a:t>είνι</a:t>
            </a:r>
            <a:r>
              <a:rPr lang="el-GR" dirty="0" smtClean="0"/>
              <a:t> δω </a:t>
            </a:r>
            <a:r>
              <a:rPr lang="el-GR" dirty="0" err="1" smtClean="0"/>
              <a:t>πάεισι</a:t>
            </a:r>
            <a:r>
              <a:rPr lang="el-GR" dirty="0" smtClean="0"/>
              <a:t> στη βρύση </a:t>
            </a:r>
            <a:br>
              <a:rPr lang="el-GR" dirty="0" smtClean="0"/>
            </a:br>
            <a:r>
              <a:rPr lang="el-GR" dirty="0" smtClean="0"/>
              <a:t>κυρά μ' δεν </a:t>
            </a:r>
            <a:r>
              <a:rPr lang="el-GR" dirty="0" err="1" smtClean="0"/>
              <a:t>είνι</a:t>
            </a:r>
            <a:r>
              <a:rPr lang="el-GR" dirty="0" smtClean="0"/>
              <a:t> δω </a:t>
            </a:r>
            <a:r>
              <a:rPr lang="el-GR" dirty="0" err="1" smtClean="0"/>
              <a:t>πάεισι</a:t>
            </a:r>
            <a:r>
              <a:rPr lang="el-GR" dirty="0" smtClean="0"/>
              <a:t> στη βρύση </a:t>
            </a:r>
            <a:br>
              <a:rPr lang="el-GR" dirty="0" smtClean="0"/>
            </a:br>
            <a:r>
              <a:rPr lang="el-GR" dirty="0" err="1" smtClean="0"/>
              <a:t>πάεισι</a:t>
            </a:r>
            <a:r>
              <a:rPr lang="el-GR" dirty="0" smtClean="0"/>
              <a:t> να πιει νερό και να γεμίσει</a:t>
            </a:r>
            <a:br>
              <a:rPr lang="el-GR" dirty="0" smtClean="0"/>
            </a:br>
            <a:r>
              <a:rPr lang="el-GR" dirty="0" err="1" smtClean="0"/>
              <a:t>πάεισι</a:t>
            </a:r>
            <a:r>
              <a:rPr lang="el-GR" dirty="0" smtClean="0"/>
              <a:t> να πιει νερό και να γεμίσει</a:t>
            </a:r>
            <a:br>
              <a:rPr lang="el-GR" dirty="0" smtClean="0"/>
            </a:br>
            <a:r>
              <a:rPr lang="el-GR" dirty="0" smtClean="0"/>
              <a:t/>
            </a:r>
            <a:br>
              <a:rPr lang="el-GR" dirty="0" smtClean="0"/>
            </a:br>
            <a:endParaRPr lang="el-GR" dirty="0"/>
          </a:p>
        </p:txBody>
      </p:sp>
      <p:sp>
        <p:nvSpPr>
          <p:cNvPr id="3" name="2 - TextBox"/>
          <p:cNvSpPr txBox="1"/>
          <p:nvPr/>
        </p:nvSpPr>
        <p:spPr>
          <a:xfrm>
            <a:off x="2571736" y="500042"/>
            <a:ext cx="2587568" cy="461665"/>
          </a:xfrm>
          <a:prstGeom prst="rect">
            <a:avLst/>
          </a:prstGeom>
          <a:noFill/>
        </p:spPr>
        <p:txBody>
          <a:bodyPr wrap="none" rtlCol="0">
            <a:spAutoFit/>
          </a:bodyPr>
          <a:lstStyle/>
          <a:p>
            <a:r>
              <a:rPr lang="el-GR" sz="2400" dirty="0" smtClean="0"/>
              <a:t>Μήλο μου κόκκινο</a:t>
            </a:r>
            <a:endParaRPr lang="el-GR"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394692"/>
            <a:ext cx="9144000" cy="6740307"/>
          </a:xfrm>
          <a:prstGeom prst="rect">
            <a:avLst/>
          </a:prstGeom>
          <a:noFill/>
        </p:spPr>
        <p:txBody>
          <a:bodyPr wrap="square" numCol="1" rtlCol="0">
            <a:spAutoFit/>
          </a:bodyPr>
          <a:lstStyle/>
          <a:p>
            <a:endParaRPr lang="el-GR" dirty="0" smtClean="0"/>
          </a:p>
          <a:p>
            <a:pPr algn="ctr"/>
            <a:r>
              <a:rPr lang="el-GR" dirty="0" smtClean="0"/>
              <a:t>Είναι ερωτική μαγική επωδός από μια γυναίκα, πιθανώς ονόματι </a:t>
            </a:r>
            <a:r>
              <a:rPr lang="el-GR" i="1" dirty="0" smtClean="0"/>
              <a:t>Δαγίνα</a:t>
            </a:r>
            <a:r>
              <a:rPr lang="el-GR" dirty="0" smtClean="0"/>
              <a:t>,</a:t>
            </a:r>
          </a:p>
          <a:p>
            <a:pPr algn="ctr"/>
            <a:r>
              <a:rPr lang="el-GR" dirty="0" smtClean="0"/>
              <a:t> της οποίας ο εραστής </a:t>
            </a:r>
            <a:r>
              <a:rPr lang="el-GR" i="1" dirty="0" smtClean="0"/>
              <a:t>Διονυσοφών</a:t>
            </a:r>
            <a:r>
              <a:rPr lang="el-GR" dirty="0" smtClean="0"/>
              <a:t> επρόκειτο να νυμφευθεί την </a:t>
            </a:r>
            <a:r>
              <a:rPr lang="el-GR" i="1" dirty="0" smtClean="0"/>
              <a:t>Θετίμα</a:t>
            </a:r>
          </a:p>
          <a:p>
            <a:pPr algn="ctr"/>
            <a:r>
              <a:rPr lang="el-GR" dirty="0" smtClean="0"/>
              <a:t> ("εκείνη που τιμά τους θεούς". Στην Αττική διάλεκτο το όνομά της θα έπρεπε να είναι </a:t>
            </a:r>
            <a:r>
              <a:rPr lang="el-GR" i="1" dirty="0" smtClean="0"/>
              <a:t>Θεοτίμη</a:t>
            </a:r>
            <a:r>
              <a:rPr lang="el-GR" dirty="0" smtClean="0"/>
              <a:t>.</a:t>
            </a:r>
          </a:p>
          <a:p>
            <a:pPr algn="ctr"/>
            <a:r>
              <a:rPr lang="el-GR" dirty="0" smtClean="0"/>
              <a:t> Επικαλείται τον "Μάκρωνα και τους δαίμονες" (</a:t>
            </a:r>
            <a:r>
              <a:rPr lang="el-GR" i="1" dirty="0" smtClean="0"/>
              <a:t>παρκαττίθεμαι μάκρωνι και τοις δαίμοσι</a:t>
            </a:r>
            <a:r>
              <a:rPr lang="el-GR" dirty="0" smtClean="0"/>
              <a:t>,</a:t>
            </a:r>
          </a:p>
          <a:p>
            <a:pPr algn="ctr"/>
            <a:r>
              <a:rPr lang="el-GR" dirty="0" smtClean="0"/>
              <a:t> [Αττικ. </a:t>
            </a:r>
            <a:r>
              <a:rPr lang="el-GR" i="1" dirty="0" smtClean="0"/>
              <a:t>παρακατατίθεμαι</a:t>
            </a:r>
            <a:r>
              <a:rPr lang="el-GR" dirty="0" smtClean="0"/>
              <a:t>) να μεταστρέψουν τον Διονυσοφώντα </a:t>
            </a:r>
          </a:p>
          <a:p>
            <a:pPr algn="ctr"/>
            <a:r>
              <a:rPr lang="el-GR" dirty="0" smtClean="0"/>
              <a:t>(</a:t>
            </a:r>
            <a:r>
              <a:rPr lang="el-GR" i="1" dirty="0" smtClean="0"/>
              <a:t>το φως του Διονύσου</a:t>
            </a:r>
            <a:r>
              <a:rPr lang="el-GR" dirty="0" smtClean="0"/>
              <a:t>) να παντρευτεί εκείνην αντί της Θετίμας, </a:t>
            </a:r>
          </a:p>
          <a:p>
            <a:pPr algn="ctr"/>
            <a:r>
              <a:rPr lang="el-GR" dirty="0" smtClean="0"/>
              <a:t>και ποτέ να μην παντρευτεί άλλη γυναίκα εκτός αν η ίδια ξετυλίξει τον κατάδεσμο.</a:t>
            </a:r>
          </a:p>
          <a:p>
            <a:pPr algn="ctr"/>
            <a:r>
              <a:rPr lang="el-GR" dirty="0" smtClean="0"/>
              <a:t>Η </a:t>
            </a:r>
            <a:r>
              <a:rPr lang="el-GR" dirty="0" smtClean="0">
                <a:hlinkClick r:id="rId2" tooltip="Γλώσσα"/>
              </a:rPr>
              <a:t>γλώσσα</a:t>
            </a:r>
            <a:r>
              <a:rPr lang="el-GR" dirty="0" smtClean="0"/>
              <a:t> αναγνωρίζεται ως Βορειοδυτική Ελληνική ή Δωρική Ελληνική </a:t>
            </a:r>
          </a:p>
          <a:p>
            <a:pPr algn="ctr"/>
            <a:r>
              <a:rPr lang="el-GR" dirty="0" smtClean="0"/>
              <a:t>και το χαμηλό κοινωνικό </a:t>
            </a:r>
            <a:r>
              <a:rPr lang="el-GR" i="1" dirty="0" smtClean="0"/>
              <a:t>status</a:t>
            </a:r>
            <a:r>
              <a:rPr lang="el-GR" dirty="0" smtClean="0"/>
              <a:t> της συγγραφέως, όπως φαίνεται </a:t>
            </a:r>
          </a:p>
          <a:p>
            <a:pPr algn="ctr"/>
            <a:r>
              <a:rPr lang="el-GR" dirty="0" smtClean="0"/>
              <a:t>από το λεξιλόγιό της και την πίστη της στη μαγεία, υπονοεί </a:t>
            </a:r>
          </a:p>
          <a:p>
            <a:pPr algn="ctr"/>
            <a:r>
              <a:rPr lang="el-GR" dirty="0" smtClean="0"/>
              <a:t>ότι μια διακριτή μορφή της Δωρικής ομιλείτο στη Πέλλα στην εποχή </a:t>
            </a:r>
          </a:p>
          <a:p>
            <a:pPr algn="ctr"/>
            <a:r>
              <a:rPr lang="el-GR" dirty="0" smtClean="0"/>
              <a:t>που γράφτηκε η πινακίδα. Οι Brixhe και Panayotou (1994:209)</a:t>
            </a:r>
          </a:p>
          <a:p>
            <a:pPr algn="ctr"/>
            <a:r>
              <a:rPr lang="el-GR" dirty="0" smtClean="0"/>
              <a:t> τη θεωρούν Μακεδονικής προέλευσης, αλλά υποδεικνύουν</a:t>
            </a:r>
          </a:p>
          <a:p>
            <a:pPr algn="ctr"/>
            <a:r>
              <a:rPr lang="el-GR" dirty="0" smtClean="0"/>
              <a:t> ότι ο </a:t>
            </a:r>
            <a:r>
              <a:rPr lang="el-GR" dirty="0" smtClean="0">
                <a:hlinkClick r:id="rId3" tooltip="Πληθυσμός"/>
              </a:rPr>
              <a:t>πληθυσμός</a:t>
            </a:r>
            <a:r>
              <a:rPr lang="el-GR" dirty="0" smtClean="0"/>
              <a:t> της Πέλλας δεν ήταν ομογενώς αυτόχθων</a:t>
            </a:r>
          </a:p>
          <a:p>
            <a:pPr algn="ctr"/>
            <a:r>
              <a:rPr lang="el-GR" dirty="0" smtClean="0"/>
              <a:t> και προτιμούν να αναμένουν την ανακάλυψη ενός δεύτερου ευρήματος</a:t>
            </a:r>
          </a:p>
          <a:p>
            <a:pPr algn="ctr"/>
            <a:r>
              <a:rPr lang="el-GR" dirty="0" smtClean="0"/>
              <a:t> πριν προβούν σε οριστικές δηλώσεις.</a:t>
            </a:r>
          </a:p>
          <a:p>
            <a:pPr algn="ctr"/>
            <a:r>
              <a:rPr lang="el-GR" dirty="0" smtClean="0"/>
              <a:t>Ακόμη και πριν την ανακάλυψη του κατάδεσμου της Πέλλας το 1986</a:t>
            </a:r>
          </a:p>
          <a:p>
            <a:pPr algn="ctr"/>
            <a:r>
              <a:rPr lang="el-GR" dirty="0" smtClean="0"/>
              <a:t> έχει καταγραφεί ότι η Δωρική Ελληνική ομιλείτο</a:t>
            </a:r>
          </a:p>
          <a:p>
            <a:pPr algn="ctr"/>
            <a:r>
              <a:rPr lang="el-GR" dirty="0" smtClean="0"/>
              <a:t> πιθανώς στην προελληνιστική </a:t>
            </a:r>
            <a:r>
              <a:rPr lang="el-GR" dirty="0" smtClean="0">
                <a:hlinkClick r:id="rId4" tooltip="Μακεδονία"/>
              </a:rPr>
              <a:t>Μακεδονία</a:t>
            </a:r>
            <a:r>
              <a:rPr lang="el-GR" dirty="0" smtClean="0"/>
              <a:t> ως δεύτερη διάλεκτος.</a:t>
            </a:r>
          </a:p>
          <a:p>
            <a:pPr algn="ctr"/>
            <a:r>
              <a:rPr lang="el-GR" dirty="0" smtClean="0"/>
              <a:t>Η πινακίδα </a:t>
            </a:r>
            <a:r>
              <a:rPr lang="el-GR" dirty="0" smtClean="0">
                <a:hlinkClick r:id="rId5"/>
              </a:rPr>
              <a:t>χρονολογήθηκε από τους αρχικούς ερευνητές της</a:t>
            </a:r>
            <a:r>
              <a:rPr lang="el-GR" dirty="0" smtClean="0"/>
              <a:t> </a:t>
            </a:r>
          </a:p>
          <a:p>
            <a:pPr algn="ctr"/>
            <a:r>
              <a:rPr lang="el-GR" dirty="0" smtClean="0"/>
              <a:t>στα μέσα του 4ου αι. </a:t>
            </a:r>
            <a:r>
              <a:rPr lang="el-GR" dirty="0" smtClean="0">
                <a:hlinkClick r:id="rId6" tooltip="Π.Κ.Ε."/>
              </a:rPr>
              <a:t>Π.Κ.Ε.</a:t>
            </a:r>
            <a:r>
              <a:rPr lang="el-GR" dirty="0" smtClean="0"/>
              <a:t> ή ενωρίτερον (γράμματα, συλλαβισμός). </a:t>
            </a:r>
          </a:p>
          <a:p>
            <a:endParaRPr lang="el-GR" dirty="0" smtClean="0"/>
          </a:p>
        </p:txBody>
      </p:sp>
      <p:sp>
        <p:nvSpPr>
          <p:cNvPr id="3" name="2 - TextBox"/>
          <p:cNvSpPr txBox="1"/>
          <p:nvPr/>
        </p:nvSpPr>
        <p:spPr>
          <a:xfrm>
            <a:off x="1643042" y="0"/>
            <a:ext cx="6179897" cy="707886"/>
          </a:xfrm>
          <a:prstGeom prst="rect">
            <a:avLst/>
          </a:prstGeom>
          <a:noFill/>
        </p:spPr>
        <p:txBody>
          <a:bodyPr wrap="none" rtlCol="0">
            <a:spAutoFit/>
          </a:bodyPr>
          <a:lstStyle/>
          <a:p>
            <a:r>
              <a:rPr lang="el-GR" sz="4000" b="1" u="sng" dirty="0" smtClean="0">
                <a:solidFill>
                  <a:schemeClr val="bg2">
                    <a:lumMod val="40000"/>
                    <a:lumOff val="60000"/>
                  </a:schemeClr>
                </a:solidFill>
              </a:rPr>
              <a:t>ο </a:t>
            </a:r>
            <a:r>
              <a:rPr lang="el-GR" sz="4000" b="1" u="sng" dirty="0" smtClean="0">
                <a:solidFill>
                  <a:schemeClr val="bg2">
                    <a:lumMod val="40000"/>
                    <a:lumOff val="60000"/>
                  </a:schemeClr>
                </a:solidFill>
                <a:hlinkClick r:id="rId7" tooltip="Κατάδεσμος της Πέλλας"/>
              </a:rPr>
              <a:t>κατάδεσμος της Πέλλας</a:t>
            </a:r>
            <a:r>
              <a:rPr lang="el-GR" sz="4000" dirty="0" smtClean="0">
                <a:solidFill>
                  <a:schemeClr val="bg2">
                    <a:lumMod val="40000"/>
                    <a:lumOff val="60000"/>
                  </a:schemeClr>
                </a:solidFill>
              </a:rPr>
              <a:t> </a:t>
            </a:r>
            <a:endParaRPr lang="el-GR" sz="4000" dirty="0">
              <a:solidFill>
                <a:schemeClr val="bg2">
                  <a:lumMod val="40000"/>
                  <a:lumOff val="60000"/>
                </a:schemeClr>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6000" y="1028343"/>
            <a:ext cx="4572000" cy="4801314"/>
          </a:xfrm>
          <a:prstGeom prst="rect">
            <a:avLst/>
          </a:prstGeom>
        </p:spPr>
        <p:txBody>
          <a:bodyPr>
            <a:spAutoFit/>
          </a:bodyPr>
          <a:lstStyle/>
          <a:p>
            <a:r>
              <a:rPr lang="el-GR" dirty="0" smtClean="0"/>
              <a:t>Ένα Σάββατο βράδυ, ένα Σάββατο βράδυ,</a:t>
            </a:r>
            <a:br>
              <a:rPr lang="el-GR" dirty="0" smtClean="0"/>
            </a:br>
            <a:r>
              <a:rPr lang="el-GR" dirty="0" smtClean="0"/>
              <a:t>μια Κυριακή πρωί, καημένε Μήτσο,</a:t>
            </a:r>
            <a:br>
              <a:rPr lang="el-GR" dirty="0" smtClean="0"/>
            </a:br>
            <a:r>
              <a:rPr lang="el-GR" dirty="0" smtClean="0"/>
              <a:t>μια Κυριακή πρωί.</a:t>
            </a:r>
            <a:br>
              <a:rPr lang="el-GR" dirty="0" smtClean="0"/>
            </a:br>
            <a:r>
              <a:rPr lang="el-GR" dirty="0" smtClean="0"/>
              <a:t/>
            </a:r>
            <a:br>
              <a:rPr lang="el-GR" dirty="0" smtClean="0"/>
            </a:br>
            <a:r>
              <a:rPr lang="el-GR" dirty="0" smtClean="0"/>
              <a:t>Βγήκα να σεργιανίσω, βγήκα να σεργιανίσω,</a:t>
            </a:r>
            <a:br>
              <a:rPr lang="el-GR" dirty="0" smtClean="0"/>
            </a:br>
            <a:r>
              <a:rPr lang="el-GR" dirty="0" smtClean="0"/>
              <a:t>μέσα στο </a:t>
            </a:r>
            <a:r>
              <a:rPr lang="el-GR" dirty="0" err="1" smtClean="0"/>
              <a:t>Γκιούλ</a:t>
            </a:r>
            <a:r>
              <a:rPr lang="el-GR" dirty="0" smtClean="0"/>
              <a:t> μπαχτσέ, καημένε Μήτσο,</a:t>
            </a:r>
            <a:br>
              <a:rPr lang="el-GR" dirty="0" smtClean="0"/>
            </a:br>
            <a:r>
              <a:rPr lang="el-GR" dirty="0" smtClean="0"/>
              <a:t>μέσα στο </a:t>
            </a:r>
            <a:r>
              <a:rPr lang="el-GR" dirty="0" err="1" smtClean="0"/>
              <a:t>Γκιούλ</a:t>
            </a:r>
            <a:r>
              <a:rPr lang="el-GR" dirty="0" smtClean="0"/>
              <a:t> μπαχτσέ.</a:t>
            </a:r>
            <a:br>
              <a:rPr lang="el-GR" dirty="0" smtClean="0"/>
            </a:br>
            <a:r>
              <a:rPr lang="el-GR" dirty="0" smtClean="0"/>
              <a:t/>
            </a:r>
            <a:br>
              <a:rPr lang="el-GR" dirty="0" smtClean="0"/>
            </a:br>
            <a:r>
              <a:rPr lang="el-GR" dirty="0" smtClean="0"/>
              <a:t>Βλέπω μια αρχοντοπούλα, βλέπω μια αρχοντοπούλα,</a:t>
            </a:r>
            <a:br>
              <a:rPr lang="el-GR" dirty="0" smtClean="0"/>
            </a:br>
            <a:r>
              <a:rPr lang="el-GR" dirty="0" smtClean="0"/>
              <a:t>να κλαίει </a:t>
            </a:r>
            <a:r>
              <a:rPr lang="el-GR" dirty="0" err="1" smtClean="0"/>
              <a:t>μεσ</a:t>
            </a:r>
            <a:r>
              <a:rPr lang="el-GR" dirty="0" smtClean="0"/>
              <a:t>’ το μπαχτσέ, καημένε Μήτσο,</a:t>
            </a:r>
            <a:br>
              <a:rPr lang="el-GR" dirty="0" smtClean="0"/>
            </a:br>
            <a:r>
              <a:rPr lang="el-GR" dirty="0" smtClean="0"/>
              <a:t>να κλαίει </a:t>
            </a:r>
            <a:r>
              <a:rPr lang="el-GR" dirty="0" err="1" smtClean="0"/>
              <a:t>μεσ</a:t>
            </a:r>
            <a:r>
              <a:rPr lang="el-GR" dirty="0" smtClean="0"/>
              <a:t>’ το μπαχτσέ.</a:t>
            </a:r>
            <a:br>
              <a:rPr lang="el-GR" dirty="0" smtClean="0"/>
            </a:br>
            <a:r>
              <a:rPr lang="el-GR" dirty="0" smtClean="0"/>
              <a:t/>
            </a:r>
            <a:br>
              <a:rPr lang="el-GR" dirty="0" smtClean="0"/>
            </a:br>
            <a:r>
              <a:rPr lang="el-GR" dirty="0" smtClean="0"/>
              <a:t>Τι έχεις αρχοντοπούλα, τι έχεις αρχοντοπούλα,</a:t>
            </a:r>
            <a:br>
              <a:rPr lang="el-GR" dirty="0" smtClean="0"/>
            </a:br>
            <a:r>
              <a:rPr lang="el-GR" dirty="0" smtClean="0"/>
              <a:t>και κάθεσαι και κλαις </a:t>
            </a:r>
            <a:r>
              <a:rPr lang="el-GR" dirty="0" err="1" smtClean="0"/>
              <a:t>Βασιλικούλα</a:t>
            </a:r>
            <a:r>
              <a:rPr lang="el-GR" dirty="0" smtClean="0"/>
              <a:t>,</a:t>
            </a:r>
            <a:br>
              <a:rPr lang="el-GR" dirty="0" smtClean="0"/>
            </a:br>
            <a:r>
              <a:rPr lang="el-GR" dirty="0" smtClean="0"/>
              <a:t>και κάθεσαι και κλαις; </a:t>
            </a:r>
            <a:endParaRPr lang="el-GR" dirty="0"/>
          </a:p>
        </p:txBody>
      </p:sp>
      <p:sp>
        <p:nvSpPr>
          <p:cNvPr id="3" name="2 - TextBox"/>
          <p:cNvSpPr txBox="1"/>
          <p:nvPr/>
        </p:nvSpPr>
        <p:spPr>
          <a:xfrm>
            <a:off x="2857488" y="571480"/>
            <a:ext cx="2795509" cy="461665"/>
          </a:xfrm>
          <a:prstGeom prst="rect">
            <a:avLst/>
          </a:prstGeom>
          <a:noFill/>
        </p:spPr>
        <p:txBody>
          <a:bodyPr wrap="none" rtlCol="0">
            <a:spAutoFit/>
          </a:bodyPr>
          <a:lstStyle/>
          <a:p>
            <a:r>
              <a:rPr lang="el-GR" sz="2400" dirty="0" smtClean="0"/>
              <a:t>Ένα Σάββατο βράδυ</a:t>
            </a:r>
            <a:endParaRPr lang="el-GR" sz="24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5984" y="1225689"/>
            <a:ext cx="4572000" cy="5632311"/>
          </a:xfrm>
          <a:prstGeom prst="rect">
            <a:avLst/>
          </a:prstGeom>
        </p:spPr>
        <p:txBody>
          <a:bodyPr>
            <a:spAutoFit/>
          </a:bodyPr>
          <a:lstStyle/>
          <a:p>
            <a:r>
              <a:rPr lang="el-GR" dirty="0" smtClean="0"/>
              <a:t>Μακεδονία ξακουστή</a:t>
            </a:r>
            <a:br>
              <a:rPr lang="el-GR" dirty="0" smtClean="0"/>
            </a:br>
            <a:r>
              <a:rPr lang="el-GR" dirty="0" smtClean="0"/>
              <a:t>του Αλεξάνδρου η χώρα</a:t>
            </a:r>
            <a:br>
              <a:rPr lang="el-GR" dirty="0" smtClean="0"/>
            </a:br>
            <a:r>
              <a:rPr lang="el-GR" dirty="0" smtClean="0"/>
              <a:t>που έδιωξες τους τύρρανους</a:t>
            </a:r>
            <a:br>
              <a:rPr lang="el-GR" dirty="0" smtClean="0"/>
            </a:br>
            <a:r>
              <a:rPr lang="el-GR" dirty="0" smtClean="0"/>
              <a:t>κι ελεύθερ' είσαι τώρα.</a:t>
            </a:r>
            <a:br>
              <a:rPr lang="el-GR" dirty="0" smtClean="0"/>
            </a:br>
            <a:r>
              <a:rPr lang="el-GR" dirty="0" smtClean="0"/>
              <a:t/>
            </a:r>
            <a:br>
              <a:rPr lang="el-GR" dirty="0" smtClean="0"/>
            </a:br>
            <a:r>
              <a:rPr lang="el-GR" dirty="0" smtClean="0"/>
              <a:t>Είσαι και θα 'σαι ελληνική</a:t>
            </a:r>
            <a:br>
              <a:rPr lang="el-GR" dirty="0" smtClean="0"/>
            </a:br>
            <a:r>
              <a:rPr lang="el-GR" dirty="0" smtClean="0"/>
              <a:t>Ελλήνων το καμάρι</a:t>
            </a:r>
            <a:br>
              <a:rPr lang="el-GR" dirty="0" smtClean="0"/>
            </a:br>
            <a:r>
              <a:rPr lang="el-GR" dirty="0" smtClean="0"/>
              <a:t>κι εμείς θα σ' </a:t>
            </a:r>
            <a:r>
              <a:rPr lang="el-GR" dirty="0" err="1" smtClean="0"/>
              <a:t>αντικρύζουμε</a:t>
            </a:r>
            <a:r>
              <a:rPr lang="el-GR" dirty="0" smtClean="0"/>
              <a:t/>
            </a:r>
            <a:br>
              <a:rPr lang="el-GR" dirty="0" smtClean="0"/>
            </a:br>
            <a:r>
              <a:rPr lang="el-GR" dirty="0" smtClean="0"/>
              <a:t>περήφανα και πάλι.</a:t>
            </a:r>
            <a:br>
              <a:rPr lang="el-GR" dirty="0" smtClean="0"/>
            </a:br>
            <a:r>
              <a:rPr lang="el-GR" dirty="0" smtClean="0"/>
              <a:t/>
            </a:r>
            <a:br>
              <a:rPr lang="el-GR" dirty="0" smtClean="0"/>
            </a:br>
            <a:r>
              <a:rPr lang="el-GR" dirty="0" smtClean="0"/>
              <a:t>Οι Μακεδόνες δε μπορούν</a:t>
            </a:r>
            <a:br>
              <a:rPr lang="el-GR" dirty="0" smtClean="0"/>
            </a:br>
            <a:r>
              <a:rPr lang="el-GR" dirty="0" smtClean="0"/>
              <a:t>να ζούνε σκλαβωμένοι</a:t>
            </a:r>
            <a:br>
              <a:rPr lang="el-GR" dirty="0" smtClean="0"/>
            </a:br>
            <a:r>
              <a:rPr lang="el-GR" dirty="0" smtClean="0"/>
              <a:t>όλα και αν τα χάσανε</a:t>
            </a:r>
            <a:br>
              <a:rPr lang="el-GR" dirty="0" smtClean="0"/>
            </a:br>
            <a:r>
              <a:rPr lang="el-GR" dirty="0" smtClean="0"/>
              <a:t>η λευτεριά τους μένει.</a:t>
            </a:r>
            <a:br>
              <a:rPr lang="el-GR" dirty="0" smtClean="0"/>
            </a:br>
            <a:r>
              <a:rPr lang="el-GR" dirty="0" smtClean="0"/>
              <a:t/>
            </a:r>
            <a:br>
              <a:rPr lang="el-GR" dirty="0" smtClean="0"/>
            </a:br>
            <a:r>
              <a:rPr lang="el-GR" dirty="0" err="1" smtClean="0"/>
              <a:t>Μακεδονόπουλα</a:t>
            </a:r>
            <a:r>
              <a:rPr lang="el-GR" dirty="0" smtClean="0"/>
              <a:t> μικρά</a:t>
            </a:r>
            <a:br>
              <a:rPr lang="el-GR" dirty="0" smtClean="0"/>
            </a:br>
            <a:r>
              <a:rPr lang="el-GR" dirty="0" smtClean="0"/>
              <a:t>χορέψτε και χαρείτε</a:t>
            </a:r>
            <a:br>
              <a:rPr lang="el-GR" dirty="0" smtClean="0"/>
            </a:br>
            <a:r>
              <a:rPr lang="el-GR" dirty="0" smtClean="0"/>
              <a:t>προτού κι εσείς στα βάσανα</a:t>
            </a:r>
            <a:br>
              <a:rPr lang="el-GR" dirty="0" smtClean="0"/>
            </a:br>
            <a:r>
              <a:rPr lang="el-GR" dirty="0" smtClean="0"/>
              <a:t>του κόσμου τούτου μπείτε</a:t>
            </a:r>
            <a:br>
              <a:rPr lang="el-GR" dirty="0" smtClean="0"/>
            </a:br>
            <a:endParaRPr lang="el-GR" dirty="0"/>
          </a:p>
        </p:txBody>
      </p:sp>
      <p:sp>
        <p:nvSpPr>
          <p:cNvPr id="3" name="2 - TextBox"/>
          <p:cNvSpPr txBox="1"/>
          <p:nvPr/>
        </p:nvSpPr>
        <p:spPr>
          <a:xfrm>
            <a:off x="2143108" y="857232"/>
            <a:ext cx="2974084" cy="461665"/>
          </a:xfrm>
          <a:prstGeom prst="rect">
            <a:avLst/>
          </a:prstGeom>
          <a:noFill/>
        </p:spPr>
        <p:txBody>
          <a:bodyPr wrap="none" rtlCol="0">
            <a:spAutoFit/>
          </a:bodyPr>
          <a:lstStyle/>
          <a:p>
            <a:r>
              <a:rPr lang="el-GR" sz="2400" dirty="0" smtClean="0"/>
              <a:t>Μακεδονία ξακουστή</a:t>
            </a:r>
            <a:endParaRPr lang="el-GR" sz="24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6000" y="1443841"/>
            <a:ext cx="4572000" cy="3970318"/>
          </a:xfrm>
          <a:prstGeom prst="rect">
            <a:avLst/>
          </a:prstGeom>
        </p:spPr>
        <p:txBody>
          <a:bodyPr>
            <a:spAutoFit/>
          </a:bodyPr>
          <a:lstStyle/>
          <a:p>
            <a:r>
              <a:rPr lang="el-GR" dirty="0" smtClean="0"/>
              <a:t>Ήμουν ξέγνοιαστο πουλί</a:t>
            </a:r>
            <a:br>
              <a:rPr lang="el-GR" dirty="0" smtClean="0"/>
            </a:br>
            <a:r>
              <a:rPr lang="el-GR" dirty="0" smtClean="0"/>
              <a:t>όταν σ' είχα πρωτοδεί</a:t>
            </a:r>
            <a:br>
              <a:rPr lang="el-GR" dirty="0" smtClean="0"/>
            </a:br>
            <a:r>
              <a:rPr lang="el-GR" dirty="0" smtClean="0"/>
              <a:t>την αυγούλα, Άννα μου Αννούλα</a:t>
            </a:r>
            <a:br>
              <a:rPr lang="el-GR" dirty="0" smtClean="0"/>
            </a:br>
            <a:r>
              <a:rPr lang="el-GR" dirty="0" smtClean="0"/>
              <a:t>έφυγες κι έχεις χαθεί</a:t>
            </a:r>
            <a:br>
              <a:rPr lang="el-GR" dirty="0" smtClean="0"/>
            </a:br>
            <a:r>
              <a:rPr lang="el-GR" dirty="0" smtClean="0"/>
              <a:t/>
            </a:r>
            <a:br>
              <a:rPr lang="el-GR" dirty="0" smtClean="0"/>
            </a:br>
            <a:r>
              <a:rPr lang="el-GR" dirty="0" smtClean="0"/>
              <a:t>Απ' τη στράτα σαν περνάς</a:t>
            </a:r>
            <a:br>
              <a:rPr lang="el-GR" dirty="0" smtClean="0"/>
            </a:br>
            <a:r>
              <a:rPr lang="el-GR" dirty="0" smtClean="0"/>
              <a:t>την καρδούλα μου κερνάς</a:t>
            </a:r>
            <a:br>
              <a:rPr lang="el-GR" dirty="0" smtClean="0"/>
            </a:br>
            <a:r>
              <a:rPr lang="el-GR" dirty="0" smtClean="0"/>
              <a:t>την αυγούλα, Άννα μου Αννούλα</a:t>
            </a:r>
            <a:br>
              <a:rPr lang="el-GR" dirty="0" smtClean="0"/>
            </a:br>
            <a:r>
              <a:rPr lang="el-GR" dirty="0" smtClean="0"/>
              <a:t>μου 'πες πως θα μ' αγαπάς</a:t>
            </a:r>
            <a:br>
              <a:rPr lang="el-GR" dirty="0" smtClean="0"/>
            </a:br>
            <a:r>
              <a:rPr lang="el-GR" dirty="0" smtClean="0"/>
              <a:t/>
            </a:r>
            <a:br>
              <a:rPr lang="el-GR" dirty="0" smtClean="0"/>
            </a:br>
            <a:r>
              <a:rPr lang="el-GR" dirty="0" smtClean="0"/>
              <a:t>Περπατώ εδώ κι εκεί</a:t>
            </a:r>
            <a:br>
              <a:rPr lang="el-GR" dirty="0" smtClean="0"/>
            </a:br>
            <a:r>
              <a:rPr lang="el-GR" dirty="0" smtClean="0"/>
              <a:t>με το βήμα το βαρύ</a:t>
            </a:r>
            <a:br>
              <a:rPr lang="el-GR" dirty="0" smtClean="0"/>
            </a:br>
            <a:r>
              <a:rPr lang="el-GR" dirty="0" smtClean="0"/>
              <a:t>την αυγούλα, Άννα μου Αννούλα</a:t>
            </a:r>
            <a:br>
              <a:rPr lang="el-GR" dirty="0" smtClean="0"/>
            </a:br>
            <a:r>
              <a:rPr lang="el-GR" dirty="0" smtClean="0"/>
              <a:t>έφυγες κι έχεις χαθεί </a:t>
            </a:r>
            <a:endParaRPr lang="el-GR" dirty="0"/>
          </a:p>
        </p:txBody>
      </p:sp>
      <p:sp>
        <p:nvSpPr>
          <p:cNvPr id="3" name="2 - Ορθογώνιο"/>
          <p:cNvSpPr/>
          <p:nvPr/>
        </p:nvSpPr>
        <p:spPr>
          <a:xfrm>
            <a:off x="2786050" y="1071546"/>
            <a:ext cx="4572000" cy="800219"/>
          </a:xfrm>
          <a:prstGeom prst="rect">
            <a:avLst/>
          </a:prstGeom>
        </p:spPr>
        <p:txBody>
          <a:bodyPr>
            <a:spAutoFit/>
          </a:bodyPr>
          <a:lstStyle/>
          <a:p>
            <a:r>
              <a:rPr lang="el-GR" sz="2800" dirty="0" smtClean="0"/>
              <a:t>Αννούλα</a:t>
            </a: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571480"/>
            <a:ext cx="4572000" cy="923330"/>
          </a:xfrm>
          <a:prstGeom prst="rect">
            <a:avLst/>
          </a:prstGeom>
        </p:spPr>
        <p:txBody>
          <a:bodyPr>
            <a:spAutoFit/>
          </a:bodyPr>
          <a:lstStyle/>
          <a:p>
            <a:r>
              <a:rPr lang="el-GR" dirty="0" smtClean="0"/>
              <a:t/>
            </a:r>
            <a:br>
              <a:rPr lang="el-GR" dirty="0" smtClean="0"/>
            </a:br>
            <a:r>
              <a:rPr lang="el-GR" dirty="0" smtClean="0"/>
              <a:t/>
            </a:r>
            <a:br>
              <a:rPr lang="el-GR" dirty="0" smtClean="0"/>
            </a:br>
            <a:endParaRPr lang="el-GR" dirty="0"/>
          </a:p>
        </p:txBody>
      </p:sp>
      <p:sp>
        <p:nvSpPr>
          <p:cNvPr id="5" name="4 - Ορθογώνιο"/>
          <p:cNvSpPr/>
          <p:nvPr/>
        </p:nvSpPr>
        <p:spPr>
          <a:xfrm>
            <a:off x="2286000" y="-6866126"/>
            <a:ext cx="4572000" cy="2308324"/>
          </a:xfrm>
          <a:prstGeom prst="rect">
            <a:avLst/>
          </a:prstGeom>
        </p:spPr>
        <p:txBody>
          <a:bodyPr>
            <a:spAutoFit/>
          </a:bodyPr>
          <a:lstStyle/>
          <a:p>
            <a:r>
              <a:rPr lang="el-GR" dirty="0" smtClean="0"/>
              <a:t>1.</a:t>
            </a:r>
          </a:p>
          <a:p>
            <a:r>
              <a:rPr lang="el-GR" dirty="0" smtClean="0"/>
              <a:t>Α </a:t>
            </a:r>
            <a:r>
              <a:rPr lang="el-GR" dirty="0" err="1" smtClean="0"/>
              <a:t>μπρε</a:t>
            </a:r>
            <a:r>
              <a:rPr lang="el-GR" dirty="0" smtClean="0"/>
              <a:t> </a:t>
            </a:r>
            <a:r>
              <a:rPr lang="el-GR" dirty="0" err="1" smtClean="0"/>
              <a:t>Ντασκάλτσε</a:t>
            </a:r>
            <a:endParaRPr lang="el-GR" dirty="0" smtClean="0"/>
          </a:p>
          <a:p>
            <a:r>
              <a:rPr lang="el-GR" dirty="0" err="1" smtClean="0"/>
              <a:t>τύ</a:t>
            </a:r>
            <a:r>
              <a:rPr lang="el-GR" dirty="0" smtClean="0"/>
              <a:t> </a:t>
            </a:r>
            <a:r>
              <a:rPr lang="el-GR" dirty="0" err="1" smtClean="0"/>
              <a:t>κιαφϊρ</a:t>
            </a:r>
            <a:r>
              <a:rPr lang="el-GR" dirty="0" smtClean="0"/>
              <a:t> </a:t>
            </a:r>
            <a:r>
              <a:rPr lang="el-GR" dirty="0" err="1" smtClean="0"/>
              <a:t>ντονομάντσε</a:t>
            </a:r>
            <a:r>
              <a:rPr lang="el-GR" dirty="0" smtClean="0"/>
              <a:t>,</a:t>
            </a:r>
          </a:p>
          <a:p>
            <a:r>
              <a:rPr lang="el-GR" dirty="0" err="1" smtClean="0"/>
              <a:t>τέμπε</a:t>
            </a:r>
            <a:r>
              <a:rPr lang="el-GR" dirty="0" smtClean="0"/>
              <a:t> </a:t>
            </a:r>
            <a:r>
              <a:rPr lang="el-GR" dirty="0" err="1" smtClean="0"/>
              <a:t>τά</a:t>
            </a:r>
            <a:r>
              <a:rPr lang="el-GR" dirty="0" smtClean="0"/>
              <a:t> γκαζιού βατ </a:t>
            </a:r>
          </a:p>
          <a:p>
            <a:r>
              <a:rPr lang="el-GR" dirty="0" err="1" smtClean="0"/>
              <a:t>Αντάροι</a:t>
            </a:r>
            <a:r>
              <a:rPr lang="el-GR" dirty="0" smtClean="0"/>
              <a:t> </a:t>
            </a:r>
            <a:r>
              <a:rPr lang="el-GR" dirty="0" err="1" smtClean="0"/>
              <a:t>Γκάρτσοι</a:t>
            </a:r>
            <a:r>
              <a:rPr lang="el-GR" dirty="0" smtClean="0"/>
              <a:t> </a:t>
            </a:r>
            <a:r>
              <a:rPr lang="el-GR" dirty="0" err="1" smtClean="0"/>
              <a:t>ρανήλ</a:t>
            </a:r>
            <a:r>
              <a:rPr lang="el-GR" dirty="0" smtClean="0"/>
              <a:t> σοι.</a:t>
            </a:r>
          </a:p>
          <a:p>
            <a:r>
              <a:rPr lang="el-GR" dirty="0" smtClean="0"/>
              <a:t/>
            </a:r>
            <a:br>
              <a:rPr lang="el-GR" dirty="0" smtClean="0"/>
            </a:br>
            <a:endParaRPr lang="el-GR" dirty="0" smtClean="0"/>
          </a:p>
          <a:p>
            <a:r>
              <a:rPr lang="el-GR" dirty="0" smtClean="0"/>
              <a:t>τους </a:t>
            </a:r>
            <a:r>
              <a:rPr lang="el-GR" dirty="0" smtClean="0"/>
              <a:t>αφήσουμε</a:t>
            </a:r>
            <a:endParaRPr lang="el-GR" dirty="0"/>
          </a:p>
        </p:txBody>
      </p:sp>
      <p:pic>
        <p:nvPicPr>
          <p:cNvPr id="7" name="Picture 2" descr="https://lh6.googleusercontent.com/-NYgnqmHXO3M/TX9UXsrgGVI/AAAAAAAAKj8/A28S88roSkk/makedonia2.jpg"/>
          <p:cNvPicPr>
            <a:picLocks noChangeAspect="1" noChangeArrowheads="1"/>
          </p:cNvPicPr>
          <p:nvPr/>
        </p:nvPicPr>
        <p:blipFill>
          <a:blip r:embed="rId2" cstate="print"/>
          <a:srcRect/>
          <a:stretch>
            <a:fillRect/>
          </a:stretch>
        </p:blipFill>
        <p:spPr bwMode="auto">
          <a:xfrm>
            <a:off x="1500166" y="357166"/>
            <a:ext cx="6715140" cy="52864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1357298"/>
            <a:ext cx="9063315" cy="3785652"/>
          </a:xfrm>
          <a:prstGeom prst="rect">
            <a:avLst/>
          </a:prstGeom>
          <a:noFill/>
        </p:spPr>
        <p:txBody>
          <a:bodyPr wrap="none" rtlCol="0">
            <a:spAutoFit/>
          </a:bodyPr>
          <a:lstStyle/>
          <a:p>
            <a:r>
              <a:rPr lang="el-GR" sz="4000" dirty="0" smtClean="0"/>
              <a:t>ΣΥΜΜΕΤΕΙΧΑΝ ΜΕ ΑΛΦΑΒΗΤΙΚΗ ΣΕΙΡΑ:</a:t>
            </a:r>
          </a:p>
          <a:p>
            <a:endParaRPr lang="el-GR" sz="4000" dirty="0" smtClean="0"/>
          </a:p>
          <a:p>
            <a:r>
              <a:rPr lang="el-GR" sz="4000" dirty="0" smtClean="0"/>
              <a:t>1.Μεσελιδου Βασιλικη</a:t>
            </a:r>
          </a:p>
          <a:p>
            <a:r>
              <a:rPr lang="el-GR" sz="4000" dirty="0" smtClean="0"/>
              <a:t>2.Παπαδοπουλος Μιχαλης</a:t>
            </a:r>
          </a:p>
          <a:p>
            <a:r>
              <a:rPr lang="el-GR" sz="4000" dirty="0" smtClean="0"/>
              <a:t>3.Πασπαλας Γιωργος</a:t>
            </a:r>
          </a:p>
          <a:p>
            <a:r>
              <a:rPr lang="el-GR" sz="4000" dirty="0" smtClean="0"/>
              <a:t>4.Πολυχρονιαδου Μαρια</a:t>
            </a:r>
            <a:endParaRPr lang="el-GR" sz="4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948690"/>
            <a:ext cx="8929717" cy="6463308"/>
          </a:xfrm>
          <a:prstGeom prst="rect">
            <a:avLst/>
          </a:prstGeom>
          <a:noFill/>
        </p:spPr>
        <p:txBody>
          <a:bodyPr wrap="square" rtlCol="0">
            <a:spAutoFit/>
          </a:bodyPr>
          <a:lstStyle/>
          <a:p>
            <a:r>
              <a:rPr lang="el-GR" dirty="0" smtClean="0"/>
              <a:t>Την χρονολόγηση αμφισβητεί ο καθ. Έντμοντς του Bryn Mawr College, </a:t>
            </a:r>
          </a:p>
          <a:p>
            <a:r>
              <a:rPr lang="el-GR" dirty="0" smtClean="0"/>
              <a:t>που αντιπροτείνει τον 3ο αιώνα Π.Κ.Ε. Στην άποψη περί 4ου αι. συγκατατίθεται το </a:t>
            </a:r>
            <a:r>
              <a:rPr lang="el-GR" i="1" dirty="0" smtClean="0">
                <a:hlinkClick r:id="rId2" tooltip="Κλασικό Λεξικό της Οξφόρδης (δεν έχει γραφτεί ακόμα)"/>
              </a:rPr>
              <a:t>Κλασικό Λεξικό της Οξφόρδης</a:t>
            </a:r>
            <a:r>
              <a:rPr lang="el-GR" dirty="0" smtClean="0"/>
              <a:t>, στο οποίο ο καθ. Ολιβιέ Μασσόν (Olivier Masson_ γράφει: "</a:t>
            </a:r>
            <a:r>
              <a:rPr lang="el-GR" i="1" dirty="0" smtClean="0"/>
              <a:t>Αντίθετα από προγενέστερες απόψεις που θεωρούσαν την Μακεδονική Αιολική διάκετο (O.Hoffmann) θα πρέπει να σκεφτούμε πλέον ότι υφίσταται σχέση με τη Βορειοδυτική Ελληνική (Λοκρική, Αιτωλική, Φωκιδική, Ηπειρωτική). Τούτη η άποψη υποστηρίζεται από μια πρόσφατη ανακάλυψη ενός κατάδεσμου του 4ου αι. Π.Κ.Ε. στην Πέλλα, που θα μπορούσε να είναι το πρώτο μαρτυρημένο 'Μακεδονικό' κείμενο (δημοσίευση E. Voutyras, βλ. Bulletin Epigraphique in Rev. Et. Grec. 1994, no.413). Το κείμενο περιλαμβάνει το επίρρημα </a:t>
            </a:r>
            <a:r>
              <a:rPr lang="el-GR" b="1" i="1" dirty="0" smtClean="0"/>
              <a:t>οπόκα</a:t>
            </a:r>
            <a:r>
              <a:rPr lang="el-GR" i="1" dirty="0" smtClean="0"/>
              <a:t>, το οποίο δεν είναι θεσσαλικό.</a:t>
            </a:r>
            <a:r>
              <a:rPr lang="el-GR" dirty="0" smtClean="0"/>
              <a:t>" (OCD, 1996, pp 905, 906).</a:t>
            </a:r>
          </a:p>
          <a:p>
            <a:r>
              <a:rPr lang="el-GR" dirty="0" smtClean="0"/>
              <a:t>Της ίδιας άποψης</a:t>
            </a:r>
            <a:r>
              <a:rPr lang="el-GR" baseline="30000" dirty="0"/>
              <a:t> </a:t>
            </a:r>
            <a:r>
              <a:rPr lang="el-GR" dirty="0" smtClean="0"/>
              <a:t>είναι ο Τζέιμς Λ. Ο'Νιλ (James L. O'Neil του πανεπιστήμιου του Σίδνεϊ). Στην παρουσίαση της επιγραφής το </a:t>
            </a:r>
            <a:r>
              <a:rPr lang="el-GR" dirty="0" smtClean="0">
                <a:hlinkClick r:id="rId3" tooltip="2005"/>
              </a:rPr>
              <a:t>2005</a:t>
            </a:r>
            <a:r>
              <a:rPr lang="el-GR" dirty="0" smtClean="0"/>
              <a:t> στο </a:t>
            </a:r>
            <a:r>
              <a:rPr lang="el-GR" b="1" dirty="0" smtClean="0"/>
              <a:t>Συνέδριο της Αυστραλασιατικής Εταιρείας Κλασσικών Σπουδών</a:t>
            </a:r>
            <a:r>
              <a:rPr lang="el-GR" dirty="0" smtClean="0"/>
              <a:t>, με τίτλο </a:t>
            </a:r>
            <a:r>
              <a:rPr lang="el-GR" b="1" dirty="0" smtClean="0"/>
              <a:t>"Δωρικές Μορφές σε Μακεδονικές Επιγραφές"</a:t>
            </a:r>
            <a:r>
              <a:rPr lang="el-GR" dirty="0" smtClean="0"/>
              <a:t> (abstract) γράφει: "</a:t>
            </a:r>
            <a:r>
              <a:rPr lang="el-GR" i="1" dirty="0" smtClean="0"/>
              <a:t>Ένας κατάδεσμος του 4ου Π.Κ.Ε. αι. από την Πέλλα υποδεικνύει τύπους καθαρά Δωρικούς, αλλά σε μια διαφορετική μορφή της Δωρικής από όλες τις δυτικές διαλέκτους των περιοχών που συνόρευαν με τη Μακεδονία. Άλλες τρεις, πολύ σύντομες, επιγραφές του 4ου αι. είναι αναμφίβολα Δωρικές. Δείχνουν ότι ομιλείτο στην Μακεδονία μια δωρική διάλεκτος, από τους δυτικούς τύπους των ελληνικών ονομάτων που βρέθηκαν στην Μακεδονία. Ωστόσο, μεταγενέστερες μακεδονικές επιγραφές είναι γραμμένες στην Κοινή, στην οποία αποφεύγονται τόσο οι δωρικοί τύποι όσο και η μακεδονική προφορά των συμφώνων. Η αυτόχθων μακεδονική διάλεκτος φαίνεται πως έγινε ακατάλληλη για γραπτά κείμενα.</a:t>
            </a:r>
            <a:r>
              <a:rPr lang="el-GR" dirty="0" smtClean="0"/>
              <a:t>"</a:t>
            </a:r>
          </a:p>
          <a:p>
            <a:endParaRPr lang="el-GR" dirty="0" smtClean="0"/>
          </a:p>
          <a:p>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85720" y="2357430"/>
            <a:ext cx="8286775" cy="1477328"/>
          </a:xfrm>
          <a:prstGeom prst="rect">
            <a:avLst/>
          </a:prstGeom>
          <a:noFill/>
        </p:spPr>
        <p:txBody>
          <a:bodyPr wrap="square" rtlCol="0">
            <a:spAutoFit/>
          </a:bodyPr>
          <a:lstStyle/>
          <a:p>
            <a:r>
              <a:rPr lang="el-GR" dirty="0" smtClean="0"/>
              <a:t>Λόγω λοιπόν της έλλειψης επαρκών πηγών είναι δύσκολο να ταξινομηθεί σαφώς η μακεδονική γλώσσα και υπάρχουν διάφορες προτάσεις ως προς το θέμα αυτό. Έτσι είναι δύσκολο να καθοριστεί αν τα μακεδονικά ήταν μια ελληνική διάλεκτος, μία ξεχωριστή γλώσσα η οποία ήταν στενά συγγενής με την ελληνική, ή μια ανεξάρτητη γλώσσα η οποία είχε επηρρεαστεί από την ελληνική.</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1.bp.blogspot.com/_bHHCUpWFX3E/S8JAOdqbQnI/AAAAAAAABMw/WKy4k4zsZmg/s1600/alexanderthegreat.jpe"/>
          <p:cNvPicPr>
            <a:picLocks noChangeAspect="1" noChangeArrowheads="1"/>
          </p:cNvPicPr>
          <p:nvPr/>
        </p:nvPicPr>
        <p:blipFill>
          <a:blip r:embed="rId2" cstate="print"/>
          <a:srcRect/>
          <a:stretch>
            <a:fillRect/>
          </a:stretch>
        </p:blipFill>
        <p:spPr bwMode="auto">
          <a:xfrm>
            <a:off x="1428728" y="428604"/>
            <a:ext cx="6000792" cy="52864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Μετρό">
  <a:themeElements>
    <a:clrScheme name="Μετρό">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Μετρό">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Μετρό">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195</TotalTime>
  <Words>2475</Words>
  <Application>Microsoft Office PowerPoint</Application>
  <PresentationFormat>Προβολή στην οθόνη (4:3)</PresentationFormat>
  <Paragraphs>200</Paragraphs>
  <Slides>64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64</vt:i4>
      </vt:variant>
    </vt:vector>
  </HeadingPairs>
  <TitlesOfParts>
    <vt:vector size="65" baseType="lpstr">
      <vt:lpstr>Μετρό</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lpstr>Διαφάνεια 56</vt:lpstr>
      <vt:lpstr>Διαφάνεια 57</vt:lpstr>
      <vt:lpstr>Διαφάνεια 58</vt:lpstr>
      <vt:lpstr>Διαφάνεια 59</vt:lpstr>
      <vt:lpstr>Διαφάνεια 60</vt:lpstr>
      <vt:lpstr>Διαφάνεια 61</vt:lpstr>
      <vt:lpstr>Διαφάνεια 62</vt:lpstr>
      <vt:lpstr>Διαφάνεια 63</vt:lpstr>
      <vt:lpstr>Διαφάνεια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20</cp:revision>
  <dcterms:created xsi:type="dcterms:W3CDTF">2012-02-19T14:23:29Z</dcterms:created>
  <dcterms:modified xsi:type="dcterms:W3CDTF">2012-02-19T20:00:44Z</dcterms:modified>
</cp:coreProperties>
</file>